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61" r:id="rId5"/>
    <p:sldId id="260" r:id="rId6"/>
    <p:sldId id="259" r:id="rId7"/>
    <p:sldId id="262" r:id="rId8"/>
    <p:sldId id="263" r:id="rId9"/>
    <p:sldId id="264" r:id="rId10"/>
    <p:sldId id="265" r:id="rId11"/>
    <p:sldId id="267" r:id="rId12"/>
    <p:sldId id="268" r:id="rId13"/>
    <p:sldId id="269" r:id="rId14"/>
    <p:sldId id="271" r:id="rId15"/>
    <p:sldId id="272" r:id="rId16"/>
    <p:sldId id="273" r:id="rId17"/>
    <p:sldId id="270" r:id="rId18"/>
    <p:sldId id="277" r:id="rId19"/>
    <p:sldId id="274" r:id="rId20"/>
    <p:sldId id="278" r:id="rId21"/>
    <p:sldId id="275" r:id="rId22"/>
    <p:sldId id="279" r:id="rId23"/>
    <p:sldId id="276" r:id="rId24"/>
    <p:sldId id="280" r:id="rId25"/>
    <p:sldId id="281" r:id="rId26"/>
    <p:sldId id="283" r:id="rId27"/>
    <p:sldId id="284" r:id="rId28"/>
    <p:sldId id="285" r:id="rId29"/>
    <p:sldId id="266" r:id="rId30"/>
  </p:sldIdLst>
  <p:sldSz cx="18288000" cy="10287000"/>
  <p:notesSz cx="6858000" cy="9144000"/>
  <p:embeddedFontLst>
    <p:embeddedFont>
      <p:font typeface="Raleway Medium" pitchFamily="2" charset="0"/>
      <p:regular r:id="rId32"/>
      <p:italic r:id="rId33"/>
    </p:embeddedFont>
    <p:embeddedFont>
      <p:font typeface="Raleway Semi-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F2BC"/>
    <a:srgbClr val="9FBCF7"/>
    <a:srgbClr val="B6E7A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42" autoAdjust="0"/>
    <p:restoredTop sz="86397" autoAdjust="0"/>
  </p:normalViewPr>
  <p:slideViewPr>
    <p:cSldViewPr>
      <p:cViewPr varScale="1">
        <p:scale>
          <a:sx n="42" d="100"/>
          <a:sy n="42" d="100"/>
        </p:scale>
        <p:origin x="1332" y="6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5_4#1">
  <dgm:title val=""/>
  <dgm:desc val=""/>
  <dgm:catLst>
    <dgm:cat type="accent5" pri="11400"/>
  </dgm:catLst>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C2895AB-A493-834E-AFE5-E89190B41B6A}" type="doc">
      <dgm:prSet loTypeId="urn:microsoft.com/office/officeart/2008/layout/VerticalCurvedList#1" loCatId="" qsTypeId="urn:microsoft.com/office/officeart/2005/8/quickstyle/3d3#1" qsCatId="3D" csTypeId="urn:microsoft.com/office/officeart/2005/8/colors/accent5_4#1" csCatId="accent5" phldr="1"/>
      <dgm:spPr/>
      <dgm:t>
        <a:bodyPr/>
        <a:lstStyle/>
        <a:p>
          <a:endParaRPr lang="en-US"/>
        </a:p>
      </dgm:t>
    </dgm:pt>
    <dgm:pt modelId="{9C6B846B-FA57-454F-9119-1E3EDA011C0E}">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b="1">
              <a:latin typeface="Times New Roman" panose="02020603050405020304" pitchFamily="18" charset="0"/>
              <a:cs typeface="Times New Roman" panose="02020603050405020304" pitchFamily="18" charset="0"/>
            </a:rPr>
            <a:t>CHƯƠNG 1:</a:t>
          </a:r>
          <a:r>
            <a:rPr lang="vi-VN" b="1">
              <a:latin typeface="Times New Roman" panose="02020603050405020304" pitchFamily="18" charset="0"/>
              <a:cs typeface="Times New Roman" panose="02020603050405020304" pitchFamily="18" charset="0"/>
            </a:rPr>
            <a:t> TỔNG QUAN ĐỀ TÀI</a:t>
          </a:r>
          <a:endParaRPr lang="en-US" b="1">
            <a:latin typeface="Times New Roman" panose="02020603050405020304" pitchFamily="18" charset="0"/>
            <a:cs typeface="Times New Roman" panose="02020603050405020304" pitchFamily="18" charset="0"/>
          </a:endParaRPr>
        </a:p>
      </dgm:t>
    </dgm:pt>
    <dgm:pt modelId="{BB396156-DCD6-C044-B1AB-0E9F2249BE12}" type="parTrans" cxnId="{02083076-4C67-7E40-A52A-B830F553F75C}">
      <dgm:prSet/>
      <dgm:spPr/>
      <dgm:t>
        <a:bodyPr/>
        <a:lstStyle/>
        <a:p>
          <a:endParaRPr lang="en-US"/>
        </a:p>
      </dgm:t>
    </dgm:pt>
    <dgm:pt modelId="{C623D365-CED0-EB4E-9F22-68222BF2830B}" type="sibTrans" cxnId="{02083076-4C67-7E40-A52A-B830F553F75C}">
      <dgm:prSet/>
      <dgm:spPr/>
      <dgm:t>
        <a:bodyPr/>
        <a:lstStyle/>
        <a:p>
          <a:endParaRPr lang="en-US"/>
        </a:p>
      </dgm:t>
    </dgm:pt>
    <dgm:pt modelId="{1D6AF690-FBFB-C840-931C-2D271DDB37C2}">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b="1">
              <a:latin typeface="Times New Roman" panose="02020603050405020304" pitchFamily="18" charset="0"/>
              <a:cs typeface="Times New Roman" panose="02020603050405020304" pitchFamily="18" charset="0"/>
            </a:rPr>
            <a:t>CHƯƠNG 2:</a:t>
          </a:r>
          <a:r>
            <a:rPr lang="vi-VN" b="1">
              <a:latin typeface="Times New Roman" panose="02020603050405020304" pitchFamily="18" charset="0"/>
              <a:cs typeface="Times New Roman" panose="02020603050405020304" pitchFamily="18" charset="0"/>
            </a:rPr>
            <a:t> NGHIÊN CỨU LÝ THUYẾT</a:t>
          </a:r>
          <a:endParaRPr lang="en-US" b="1">
            <a:latin typeface="Times New Roman" panose="02020603050405020304" pitchFamily="18" charset="0"/>
            <a:cs typeface="Times New Roman" panose="02020603050405020304" pitchFamily="18" charset="0"/>
          </a:endParaRPr>
        </a:p>
      </dgm:t>
    </dgm:pt>
    <dgm:pt modelId="{F6C84BE9-B94A-1145-9196-E099EF086B47}" type="parTrans" cxnId="{EA89B597-C523-2F43-9B15-C0C76CAB13EA}">
      <dgm:prSet/>
      <dgm:spPr/>
      <dgm:t>
        <a:bodyPr/>
        <a:lstStyle/>
        <a:p>
          <a:endParaRPr lang="en-US"/>
        </a:p>
      </dgm:t>
    </dgm:pt>
    <dgm:pt modelId="{56ECF82F-3F43-DB40-99AB-8EB2B8706E42}" type="sibTrans" cxnId="{EA89B597-C523-2F43-9B15-C0C76CAB13EA}">
      <dgm:prSet/>
      <dgm:spPr/>
      <dgm:t>
        <a:bodyPr/>
        <a:lstStyle/>
        <a:p>
          <a:endParaRPr lang="en-US"/>
        </a:p>
      </dgm:t>
    </dgm:pt>
    <dgm:pt modelId="{15B5DFAE-18DF-CF41-BE44-EAEBC2570CC5}">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b="1">
              <a:latin typeface="Times New Roman" panose="02020603050405020304" pitchFamily="18" charset="0"/>
              <a:cs typeface="Times New Roman" panose="02020603050405020304" pitchFamily="18" charset="0"/>
            </a:rPr>
            <a:t>CHƯƠNG 3: HIỆN THỰC HÓA NGHIÊN CỨU</a:t>
          </a:r>
          <a:endParaRPr lang="en-US">
            <a:latin typeface="Times New Roman" panose="02020603050405020304" pitchFamily="18" charset="0"/>
            <a:cs typeface="Times New Roman" panose="02020603050405020304" pitchFamily="18" charset="0"/>
          </a:endParaRPr>
        </a:p>
      </dgm:t>
    </dgm:pt>
    <dgm:pt modelId="{412A87AD-A500-AA45-AFA4-FC244E3F394C}" type="sibTrans" cxnId="{DA5ED305-9CEC-3047-A08B-6ED47A9BD2E2}">
      <dgm:prSet/>
      <dgm:spPr/>
      <dgm:t>
        <a:bodyPr/>
        <a:lstStyle/>
        <a:p>
          <a:endParaRPr lang="en-US"/>
        </a:p>
      </dgm:t>
    </dgm:pt>
    <dgm:pt modelId="{B463B716-18DF-3241-9118-DE7DA54B2BAE}" type="parTrans" cxnId="{DA5ED305-9CEC-3047-A08B-6ED47A9BD2E2}">
      <dgm:prSet/>
      <dgm:spPr/>
      <dgm:t>
        <a:bodyPr/>
        <a:lstStyle/>
        <a:p>
          <a:endParaRPr lang="en-US"/>
        </a:p>
      </dgm:t>
    </dgm:pt>
    <dgm:pt modelId="{0F61E46D-1CE5-154F-962E-2E5AB28E3F3C}">
      <dgm:prSe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b="1">
              <a:latin typeface="Times New Roman" panose="02020603050405020304" pitchFamily="18" charset="0"/>
              <a:cs typeface="Times New Roman" panose="02020603050405020304" pitchFamily="18" charset="0"/>
            </a:rPr>
            <a:t>CHƯƠNG 4: KẾT LUẬN</a:t>
          </a:r>
          <a:r>
            <a:rPr lang="vi-VN" b="1">
              <a:latin typeface="Times New Roman" panose="02020603050405020304" pitchFamily="18" charset="0"/>
              <a:cs typeface="Times New Roman" panose="02020603050405020304" pitchFamily="18" charset="0"/>
            </a:rPr>
            <a:t> VÀ HƯỚNG PHÁT TRIỂN</a:t>
          </a:r>
          <a:endParaRPr lang="en-US">
            <a:latin typeface="Times New Roman" panose="02020603050405020304" pitchFamily="18" charset="0"/>
            <a:cs typeface="Times New Roman" panose="02020603050405020304" pitchFamily="18" charset="0"/>
          </a:endParaRPr>
        </a:p>
      </dgm:t>
    </dgm:pt>
    <dgm:pt modelId="{9AFBC34F-A751-1145-9606-0037D0B87DF4}" type="parTrans" cxnId="{8A9D2AA1-219A-6E46-9667-637D2E9DF691}">
      <dgm:prSet/>
      <dgm:spPr/>
      <dgm:t>
        <a:bodyPr/>
        <a:lstStyle/>
        <a:p>
          <a:endParaRPr lang="en-US"/>
        </a:p>
      </dgm:t>
    </dgm:pt>
    <dgm:pt modelId="{C6E10A44-A6FD-FF47-9C24-FE86885D1F78}" type="sibTrans" cxnId="{8A9D2AA1-219A-6E46-9667-637D2E9DF691}">
      <dgm:prSet/>
      <dgm:spPr/>
      <dgm:t>
        <a:bodyPr/>
        <a:lstStyle/>
        <a:p>
          <a:endParaRPr lang="en-US"/>
        </a:p>
      </dgm:t>
    </dgm:pt>
    <dgm:pt modelId="{6ED1FDB5-D97F-A345-BB06-8E387A4CAA14}" type="pres">
      <dgm:prSet presAssocID="{3C2895AB-A493-834E-AFE5-E89190B41B6A}" presName="Name0" presStyleCnt="0">
        <dgm:presLayoutVars>
          <dgm:chMax val="7"/>
          <dgm:chPref val="7"/>
          <dgm:dir/>
        </dgm:presLayoutVars>
      </dgm:prSet>
      <dgm:spPr/>
    </dgm:pt>
    <dgm:pt modelId="{EC5942E5-F516-8F4C-97EB-EB22B10F9C9F}" type="pres">
      <dgm:prSet presAssocID="{3C2895AB-A493-834E-AFE5-E89190B41B6A}" presName="Name1" presStyleCnt="0"/>
      <dgm:spPr/>
    </dgm:pt>
    <dgm:pt modelId="{45396AAB-F661-7549-8AC9-16854734D6F5}" type="pres">
      <dgm:prSet presAssocID="{3C2895AB-A493-834E-AFE5-E89190B41B6A}" presName="cycle" presStyleCnt="0"/>
      <dgm:spPr/>
    </dgm:pt>
    <dgm:pt modelId="{F721DABC-A622-514B-9876-18D37EAEE6CE}" type="pres">
      <dgm:prSet presAssocID="{3C2895AB-A493-834E-AFE5-E89190B41B6A}" presName="srcNode" presStyleLbl="node1" presStyleIdx="0" presStyleCnt="4"/>
      <dgm:spPr/>
    </dgm:pt>
    <dgm:pt modelId="{17B873C0-ADB0-EA4A-BDEA-FA3BBFD7D8DF}" type="pres">
      <dgm:prSet presAssocID="{3C2895AB-A493-834E-AFE5-E89190B41B6A}" presName="conn" presStyleLbl="parChTrans1D2" presStyleIdx="0" presStyleCnt="1"/>
      <dgm:spPr/>
    </dgm:pt>
    <dgm:pt modelId="{78D736EE-ECC8-C343-9F18-84979672733D}" type="pres">
      <dgm:prSet presAssocID="{3C2895AB-A493-834E-AFE5-E89190B41B6A}" presName="extraNode" presStyleLbl="node1" presStyleIdx="0" presStyleCnt="4"/>
      <dgm:spPr/>
    </dgm:pt>
    <dgm:pt modelId="{B824AEEE-0D99-1D48-AFFD-98840CEF59B7}" type="pres">
      <dgm:prSet presAssocID="{3C2895AB-A493-834E-AFE5-E89190B41B6A}" presName="dstNode" presStyleLbl="node1" presStyleIdx="0" presStyleCnt="4"/>
      <dgm:spPr/>
    </dgm:pt>
    <dgm:pt modelId="{0E034C61-55A0-8A49-8ABB-FA641002E924}" type="pres">
      <dgm:prSet presAssocID="{9C6B846B-FA57-454F-9119-1E3EDA011C0E}" presName="text_1" presStyleLbl="node1" presStyleIdx="0" presStyleCnt="4">
        <dgm:presLayoutVars>
          <dgm:bulletEnabled val="1"/>
        </dgm:presLayoutVars>
      </dgm:prSet>
      <dgm:spPr/>
    </dgm:pt>
    <dgm:pt modelId="{995261BD-2F85-2346-ABF4-C3D8A551F895}" type="pres">
      <dgm:prSet presAssocID="{9C6B846B-FA57-454F-9119-1E3EDA011C0E}" presName="accent_1" presStyleCnt="0"/>
      <dgm:spPr/>
    </dgm:pt>
    <dgm:pt modelId="{E0E2D569-B6FF-4D49-B4F9-18B80CBDFD16}" type="pres">
      <dgm:prSet presAssocID="{9C6B846B-FA57-454F-9119-1E3EDA011C0E}" presName="accentRepeatNode" presStyleLbl="solidFgAcc1" presStyleIdx="0" presStyleCnt="4"/>
      <dgm:spPr>
        <a:ln>
          <a:solidFill>
            <a:schemeClr val="accent5">
              <a:lumMod val="75000"/>
            </a:schemeClr>
          </a:solidFill>
        </a:ln>
      </dgm:spPr>
    </dgm:pt>
    <dgm:pt modelId="{817EE724-7101-0142-92F7-EB5B073374EE}" type="pres">
      <dgm:prSet presAssocID="{1D6AF690-FBFB-C840-931C-2D271DDB37C2}" presName="text_2" presStyleLbl="node1" presStyleIdx="1" presStyleCnt="4">
        <dgm:presLayoutVars>
          <dgm:bulletEnabled val="1"/>
        </dgm:presLayoutVars>
      </dgm:prSet>
      <dgm:spPr/>
    </dgm:pt>
    <dgm:pt modelId="{2C1A53CB-DD41-7D48-9B09-8AFDCD571B4D}" type="pres">
      <dgm:prSet presAssocID="{1D6AF690-FBFB-C840-931C-2D271DDB37C2}" presName="accent_2" presStyleCnt="0"/>
      <dgm:spPr/>
    </dgm:pt>
    <dgm:pt modelId="{AFB04468-5DB8-4345-99ED-46B50A4049AF}" type="pres">
      <dgm:prSet presAssocID="{1D6AF690-FBFB-C840-931C-2D271DDB37C2}" presName="accentRepeatNode" presStyleLbl="solidFgAcc1" presStyleIdx="1" presStyleCnt="4"/>
      <dgm:spPr/>
    </dgm:pt>
    <dgm:pt modelId="{824E2D3F-0482-5E4A-91E2-9D0A6D852F7F}" type="pres">
      <dgm:prSet presAssocID="{15B5DFAE-18DF-CF41-BE44-EAEBC2570CC5}" presName="text_3" presStyleLbl="node1" presStyleIdx="2" presStyleCnt="4">
        <dgm:presLayoutVars>
          <dgm:bulletEnabled val="1"/>
        </dgm:presLayoutVars>
      </dgm:prSet>
      <dgm:spPr/>
    </dgm:pt>
    <dgm:pt modelId="{B70B96C9-848D-9943-9504-C63ACAEA19B7}" type="pres">
      <dgm:prSet presAssocID="{15B5DFAE-18DF-CF41-BE44-EAEBC2570CC5}" presName="accent_3" presStyleCnt="0"/>
      <dgm:spPr/>
    </dgm:pt>
    <dgm:pt modelId="{39DD0981-BA9A-E148-A2E9-047345B0E0AC}" type="pres">
      <dgm:prSet presAssocID="{15B5DFAE-18DF-CF41-BE44-EAEBC2570CC5}" presName="accentRepeatNode" presStyleLbl="solidFgAcc1" presStyleIdx="2" presStyleCnt="4"/>
      <dgm:spPr/>
    </dgm:pt>
    <dgm:pt modelId="{FC335827-241A-5E4F-8C52-627D97EC7E66}" type="pres">
      <dgm:prSet presAssocID="{0F61E46D-1CE5-154F-962E-2E5AB28E3F3C}" presName="text_4" presStyleLbl="node1" presStyleIdx="3" presStyleCnt="4">
        <dgm:presLayoutVars>
          <dgm:bulletEnabled val="1"/>
        </dgm:presLayoutVars>
      </dgm:prSet>
      <dgm:spPr/>
    </dgm:pt>
    <dgm:pt modelId="{71917BD1-F94B-494B-BD36-E5B6125A2D45}" type="pres">
      <dgm:prSet presAssocID="{0F61E46D-1CE5-154F-962E-2E5AB28E3F3C}" presName="accent_4" presStyleCnt="0"/>
      <dgm:spPr/>
    </dgm:pt>
    <dgm:pt modelId="{9B6EB0FC-8B9C-3D45-B647-B219F3AF6A74}" type="pres">
      <dgm:prSet presAssocID="{0F61E46D-1CE5-154F-962E-2E5AB28E3F3C}" presName="accentRepeatNode" presStyleLbl="solidFgAcc1" presStyleIdx="3" presStyleCnt="4"/>
      <dgm:spPr/>
    </dgm:pt>
  </dgm:ptLst>
  <dgm:cxnLst>
    <dgm:cxn modelId="{DA5ED305-9CEC-3047-A08B-6ED47A9BD2E2}" srcId="{3C2895AB-A493-834E-AFE5-E89190B41B6A}" destId="{15B5DFAE-18DF-CF41-BE44-EAEBC2570CC5}" srcOrd="2" destOrd="0" parTransId="{B463B716-18DF-3241-9118-DE7DA54B2BAE}" sibTransId="{412A87AD-A500-AA45-AFA4-FC244E3F394C}"/>
    <dgm:cxn modelId="{B36CB50A-14E9-7F45-AA87-A21A4210F466}" type="presOf" srcId="{15B5DFAE-18DF-CF41-BE44-EAEBC2570CC5}" destId="{824E2D3F-0482-5E4A-91E2-9D0A6D852F7F}" srcOrd="0" destOrd="0" presId="urn:microsoft.com/office/officeart/2008/layout/VerticalCurvedList#1"/>
    <dgm:cxn modelId="{5383081E-F173-364C-B6C0-BFA5639F92FC}" type="presOf" srcId="{C623D365-CED0-EB4E-9F22-68222BF2830B}" destId="{17B873C0-ADB0-EA4A-BDEA-FA3BBFD7D8DF}" srcOrd="0" destOrd="0" presId="urn:microsoft.com/office/officeart/2008/layout/VerticalCurvedList#1"/>
    <dgm:cxn modelId="{A7E52C6D-4027-3940-A8AE-7BACA70BAE49}" type="presOf" srcId="{3C2895AB-A493-834E-AFE5-E89190B41B6A}" destId="{6ED1FDB5-D97F-A345-BB06-8E387A4CAA14}" srcOrd="0" destOrd="0" presId="urn:microsoft.com/office/officeart/2008/layout/VerticalCurvedList#1"/>
    <dgm:cxn modelId="{636EF84F-2538-8345-B473-45F00DD3C4D6}" type="presOf" srcId="{1D6AF690-FBFB-C840-931C-2D271DDB37C2}" destId="{817EE724-7101-0142-92F7-EB5B073374EE}" srcOrd="0" destOrd="0" presId="urn:microsoft.com/office/officeart/2008/layout/VerticalCurvedList#1"/>
    <dgm:cxn modelId="{02083076-4C67-7E40-A52A-B830F553F75C}" srcId="{3C2895AB-A493-834E-AFE5-E89190B41B6A}" destId="{9C6B846B-FA57-454F-9119-1E3EDA011C0E}" srcOrd="0" destOrd="0" parTransId="{BB396156-DCD6-C044-B1AB-0E9F2249BE12}" sibTransId="{C623D365-CED0-EB4E-9F22-68222BF2830B}"/>
    <dgm:cxn modelId="{8607AF85-DD7A-2C4F-8243-8A52FA4B3C26}" type="presOf" srcId="{9C6B846B-FA57-454F-9119-1E3EDA011C0E}" destId="{0E034C61-55A0-8A49-8ABB-FA641002E924}" srcOrd="0" destOrd="0" presId="urn:microsoft.com/office/officeart/2008/layout/VerticalCurvedList#1"/>
    <dgm:cxn modelId="{2CB4FB8F-AD05-D64B-AAE1-0F0D395F3AF8}" type="presOf" srcId="{0F61E46D-1CE5-154F-962E-2E5AB28E3F3C}" destId="{FC335827-241A-5E4F-8C52-627D97EC7E66}" srcOrd="0" destOrd="0" presId="urn:microsoft.com/office/officeart/2008/layout/VerticalCurvedList#1"/>
    <dgm:cxn modelId="{EA89B597-C523-2F43-9B15-C0C76CAB13EA}" srcId="{3C2895AB-A493-834E-AFE5-E89190B41B6A}" destId="{1D6AF690-FBFB-C840-931C-2D271DDB37C2}" srcOrd="1" destOrd="0" parTransId="{F6C84BE9-B94A-1145-9196-E099EF086B47}" sibTransId="{56ECF82F-3F43-DB40-99AB-8EB2B8706E42}"/>
    <dgm:cxn modelId="{8A9D2AA1-219A-6E46-9667-637D2E9DF691}" srcId="{3C2895AB-A493-834E-AFE5-E89190B41B6A}" destId="{0F61E46D-1CE5-154F-962E-2E5AB28E3F3C}" srcOrd="3" destOrd="0" parTransId="{9AFBC34F-A751-1145-9606-0037D0B87DF4}" sibTransId="{C6E10A44-A6FD-FF47-9C24-FE86885D1F78}"/>
    <dgm:cxn modelId="{593069DF-0422-6346-BA03-329A1117ECD6}" type="presParOf" srcId="{6ED1FDB5-D97F-A345-BB06-8E387A4CAA14}" destId="{EC5942E5-F516-8F4C-97EB-EB22B10F9C9F}" srcOrd="0" destOrd="0" presId="urn:microsoft.com/office/officeart/2008/layout/VerticalCurvedList#1"/>
    <dgm:cxn modelId="{E2E5345B-F7A0-C845-BBED-433D7DA36805}" type="presParOf" srcId="{EC5942E5-F516-8F4C-97EB-EB22B10F9C9F}" destId="{45396AAB-F661-7549-8AC9-16854734D6F5}" srcOrd="0" destOrd="0" presId="urn:microsoft.com/office/officeart/2008/layout/VerticalCurvedList#1"/>
    <dgm:cxn modelId="{886F56D3-5C08-D140-A465-F6303A50F5B7}" type="presParOf" srcId="{45396AAB-F661-7549-8AC9-16854734D6F5}" destId="{F721DABC-A622-514B-9876-18D37EAEE6CE}" srcOrd="0" destOrd="0" presId="urn:microsoft.com/office/officeart/2008/layout/VerticalCurvedList#1"/>
    <dgm:cxn modelId="{C207A452-BE42-024F-89E4-B688D17F0045}" type="presParOf" srcId="{45396AAB-F661-7549-8AC9-16854734D6F5}" destId="{17B873C0-ADB0-EA4A-BDEA-FA3BBFD7D8DF}" srcOrd="1" destOrd="0" presId="urn:microsoft.com/office/officeart/2008/layout/VerticalCurvedList#1"/>
    <dgm:cxn modelId="{BF6F6F2A-7661-5149-86AC-6AC670480078}" type="presParOf" srcId="{45396AAB-F661-7549-8AC9-16854734D6F5}" destId="{78D736EE-ECC8-C343-9F18-84979672733D}" srcOrd="2" destOrd="0" presId="urn:microsoft.com/office/officeart/2008/layout/VerticalCurvedList#1"/>
    <dgm:cxn modelId="{A6A56348-C088-7449-ACB4-FF49EBBB29E4}" type="presParOf" srcId="{45396AAB-F661-7549-8AC9-16854734D6F5}" destId="{B824AEEE-0D99-1D48-AFFD-98840CEF59B7}" srcOrd="3" destOrd="0" presId="urn:microsoft.com/office/officeart/2008/layout/VerticalCurvedList#1"/>
    <dgm:cxn modelId="{8098320C-E66D-C642-A7DE-077C4AB36CD8}" type="presParOf" srcId="{EC5942E5-F516-8F4C-97EB-EB22B10F9C9F}" destId="{0E034C61-55A0-8A49-8ABB-FA641002E924}" srcOrd="1" destOrd="0" presId="urn:microsoft.com/office/officeart/2008/layout/VerticalCurvedList#1"/>
    <dgm:cxn modelId="{2E6B145D-FD65-964E-899A-EAE4B72ACB5F}" type="presParOf" srcId="{EC5942E5-F516-8F4C-97EB-EB22B10F9C9F}" destId="{995261BD-2F85-2346-ABF4-C3D8A551F895}" srcOrd="2" destOrd="0" presId="urn:microsoft.com/office/officeart/2008/layout/VerticalCurvedList#1"/>
    <dgm:cxn modelId="{A74E81F5-CFFB-E54B-81E5-F7CFBC6EA606}" type="presParOf" srcId="{995261BD-2F85-2346-ABF4-C3D8A551F895}" destId="{E0E2D569-B6FF-4D49-B4F9-18B80CBDFD16}" srcOrd="0" destOrd="0" presId="urn:microsoft.com/office/officeart/2008/layout/VerticalCurvedList#1"/>
    <dgm:cxn modelId="{9122D5E0-BEF4-4C48-A341-6115312174E4}" type="presParOf" srcId="{EC5942E5-F516-8F4C-97EB-EB22B10F9C9F}" destId="{817EE724-7101-0142-92F7-EB5B073374EE}" srcOrd="3" destOrd="0" presId="urn:microsoft.com/office/officeart/2008/layout/VerticalCurvedList#1"/>
    <dgm:cxn modelId="{40A6D9FF-A0C0-C04E-B1F6-77DB9C2916B7}" type="presParOf" srcId="{EC5942E5-F516-8F4C-97EB-EB22B10F9C9F}" destId="{2C1A53CB-DD41-7D48-9B09-8AFDCD571B4D}" srcOrd="4" destOrd="0" presId="urn:microsoft.com/office/officeart/2008/layout/VerticalCurvedList#1"/>
    <dgm:cxn modelId="{CE99D9CF-670E-244B-A818-5456217A69B9}" type="presParOf" srcId="{2C1A53CB-DD41-7D48-9B09-8AFDCD571B4D}" destId="{AFB04468-5DB8-4345-99ED-46B50A4049AF}" srcOrd="0" destOrd="0" presId="urn:microsoft.com/office/officeart/2008/layout/VerticalCurvedList#1"/>
    <dgm:cxn modelId="{0063EBF4-840D-B745-8E98-C85327CD6909}" type="presParOf" srcId="{EC5942E5-F516-8F4C-97EB-EB22B10F9C9F}" destId="{824E2D3F-0482-5E4A-91E2-9D0A6D852F7F}" srcOrd="5" destOrd="0" presId="urn:microsoft.com/office/officeart/2008/layout/VerticalCurvedList#1"/>
    <dgm:cxn modelId="{1D277977-5732-0542-A9CE-3129F7845A53}" type="presParOf" srcId="{EC5942E5-F516-8F4C-97EB-EB22B10F9C9F}" destId="{B70B96C9-848D-9943-9504-C63ACAEA19B7}" srcOrd="6" destOrd="0" presId="urn:microsoft.com/office/officeart/2008/layout/VerticalCurvedList#1"/>
    <dgm:cxn modelId="{26972B45-16EF-D043-8972-2F4C6BC33B0A}" type="presParOf" srcId="{B70B96C9-848D-9943-9504-C63ACAEA19B7}" destId="{39DD0981-BA9A-E148-A2E9-047345B0E0AC}" srcOrd="0" destOrd="0" presId="urn:microsoft.com/office/officeart/2008/layout/VerticalCurvedList#1"/>
    <dgm:cxn modelId="{FBE2E990-7559-2E4E-8818-F1B5B0AADD0F}" type="presParOf" srcId="{EC5942E5-F516-8F4C-97EB-EB22B10F9C9F}" destId="{FC335827-241A-5E4F-8C52-627D97EC7E66}" srcOrd="7" destOrd="0" presId="urn:microsoft.com/office/officeart/2008/layout/VerticalCurvedList#1"/>
    <dgm:cxn modelId="{B980CF6C-79B9-7C4A-918C-726225E9DD0B}" type="presParOf" srcId="{EC5942E5-F516-8F4C-97EB-EB22B10F9C9F}" destId="{71917BD1-F94B-494B-BD36-E5B6125A2D45}" srcOrd="8" destOrd="0" presId="urn:microsoft.com/office/officeart/2008/layout/VerticalCurvedList#1"/>
    <dgm:cxn modelId="{93F6F278-14AB-3242-960C-678D39D5E6A2}" type="presParOf" srcId="{71917BD1-F94B-494B-BD36-E5B6125A2D45}" destId="{9B6EB0FC-8B9C-3D45-B647-B219F3AF6A74}" srcOrd="0" destOrd="0" presId="urn:microsoft.com/office/officeart/2008/layout/VerticalCurved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873C0-ADB0-EA4A-BDEA-FA3BBFD7D8DF}">
      <dsp:nvSpPr>
        <dsp:cNvPr id="0" name=""/>
        <dsp:cNvSpPr/>
      </dsp:nvSpPr>
      <dsp:spPr>
        <a:xfrm>
          <a:off x="-6462247" y="-988380"/>
          <a:ext cx="7691760" cy="7691760"/>
        </a:xfrm>
        <a:prstGeom prst="blockArc">
          <a:avLst>
            <a:gd name="adj1" fmla="val 18900000"/>
            <a:gd name="adj2" fmla="val 2700000"/>
            <a:gd name="adj3" fmla="val 281"/>
          </a:avLst>
        </a:prstGeom>
        <a:noFill/>
        <a:ln w="25400" cap="flat" cmpd="sng" algn="ctr">
          <a:solidFill>
            <a:schemeClr val="accent5">
              <a:tint val="9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E034C61-55A0-8A49-8ABB-FA641002E924}">
      <dsp:nvSpPr>
        <dsp:cNvPr id="0" name=""/>
        <dsp:cNvSpPr/>
      </dsp:nvSpPr>
      <dsp:spPr>
        <a:xfrm>
          <a:off x="643399" y="439369"/>
          <a:ext cx="8305038" cy="879195"/>
        </a:xfrm>
        <a:prstGeom prst="rect">
          <a:avLst/>
        </a:prstGeom>
        <a:solidFill>
          <a:schemeClr val="accent1"/>
        </a:solidFill>
        <a:ln w="25400" cap="flat" cmpd="sng" algn="ctr">
          <a:solidFill>
            <a:schemeClr val="accent1">
              <a:shade val="15000"/>
            </a:schemeClr>
          </a:solidFill>
          <a:prstDash val="solid"/>
        </a:ln>
        <a:effectLst/>
        <a:scene3d>
          <a:camera prst="orthographicFront">
            <a:rot lat="0" lon="0" rev="0"/>
          </a:camera>
          <a:lightRig rig="contrasting" dir="t">
            <a:rot lat="0" lon="0" rev="1200000"/>
          </a:lightRig>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9786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a:latin typeface="Times New Roman" panose="02020603050405020304" pitchFamily="18" charset="0"/>
              <a:cs typeface="Times New Roman" panose="02020603050405020304" pitchFamily="18" charset="0"/>
            </a:rPr>
            <a:t>CHƯƠNG 1:</a:t>
          </a:r>
          <a:r>
            <a:rPr lang="vi-VN" sz="2800" b="1" kern="1200">
              <a:latin typeface="Times New Roman" panose="02020603050405020304" pitchFamily="18" charset="0"/>
              <a:cs typeface="Times New Roman" panose="02020603050405020304" pitchFamily="18" charset="0"/>
            </a:rPr>
            <a:t> TỔNG QUAN ĐỀ TÀI</a:t>
          </a:r>
          <a:endParaRPr lang="en-US" sz="2800" b="1" kern="1200">
            <a:latin typeface="Times New Roman" panose="02020603050405020304" pitchFamily="18" charset="0"/>
            <a:cs typeface="Times New Roman" panose="02020603050405020304" pitchFamily="18" charset="0"/>
          </a:endParaRPr>
        </a:p>
      </dsp:txBody>
      <dsp:txXfrm>
        <a:off x="643399" y="439369"/>
        <a:ext cx="8305038" cy="879195"/>
      </dsp:txXfrm>
    </dsp:sp>
    <dsp:sp modelId="{E0E2D569-B6FF-4D49-B4F9-18B80CBDFD16}">
      <dsp:nvSpPr>
        <dsp:cNvPr id="0" name=""/>
        <dsp:cNvSpPr/>
      </dsp:nvSpPr>
      <dsp:spPr>
        <a:xfrm>
          <a:off x="93902" y="329469"/>
          <a:ext cx="1098994" cy="1098994"/>
        </a:xfrm>
        <a:prstGeom prst="ellipse">
          <a:avLst/>
        </a:prstGeom>
        <a:solidFill>
          <a:schemeClr val="lt1">
            <a:hueOff val="0"/>
            <a:satOff val="0"/>
            <a:lumOff val="0"/>
            <a:alphaOff val="0"/>
          </a:schemeClr>
        </a:solidFill>
        <a:ln>
          <a:solidFill>
            <a:schemeClr val="accent5">
              <a:lumMod val="75000"/>
            </a:schemeClr>
          </a:solid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17EE724-7101-0142-92F7-EB5B073374EE}">
      <dsp:nvSpPr>
        <dsp:cNvPr id="0" name=""/>
        <dsp:cNvSpPr/>
      </dsp:nvSpPr>
      <dsp:spPr>
        <a:xfrm>
          <a:off x="1147462" y="1758391"/>
          <a:ext cx="7800975" cy="879195"/>
        </a:xfrm>
        <a:prstGeom prst="rect">
          <a:avLst/>
        </a:prstGeom>
        <a:solidFill>
          <a:schemeClr val="accent1"/>
        </a:solidFill>
        <a:ln w="25400" cap="flat" cmpd="sng" algn="ctr">
          <a:solidFill>
            <a:schemeClr val="accent1">
              <a:shade val="15000"/>
            </a:schemeClr>
          </a:solidFill>
          <a:prstDash val="solid"/>
        </a:ln>
        <a:effectLst/>
        <a:scene3d>
          <a:camera prst="orthographicFront">
            <a:rot lat="0" lon="0" rev="0"/>
          </a:camera>
          <a:lightRig rig="contrasting" dir="t">
            <a:rot lat="0" lon="0" rev="1200000"/>
          </a:lightRig>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9786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a:latin typeface="Times New Roman" panose="02020603050405020304" pitchFamily="18" charset="0"/>
              <a:cs typeface="Times New Roman" panose="02020603050405020304" pitchFamily="18" charset="0"/>
            </a:rPr>
            <a:t>CHƯƠNG 2:</a:t>
          </a:r>
          <a:r>
            <a:rPr lang="vi-VN" sz="2800" b="1" kern="1200">
              <a:latin typeface="Times New Roman" panose="02020603050405020304" pitchFamily="18" charset="0"/>
              <a:cs typeface="Times New Roman" panose="02020603050405020304" pitchFamily="18" charset="0"/>
            </a:rPr>
            <a:t> NGHIÊN CỨU LÝ THUYẾT</a:t>
          </a:r>
          <a:endParaRPr lang="en-US" sz="2800" b="1" kern="1200">
            <a:latin typeface="Times New Roman" panose="02020603050405020304" pitchFamily="18" charset="0"/>
            <a:cs typeface="Times New Roman" panose="02020603050405020304" pitchFamily="18" charset="0"/>
          </a:endParaRPr>
        </a:p>
      </dsp:txBody>
      <dsp:txXfrm>
        <a:off x="1147462" y="1758391"/>
        <a:ext cx="7800975" cy="879195"/>
      </dsp:txXfrm>
    </dsp:sp>
    <dsp:sp modelId="{AFB04468-5DB8-4345-99ED-46B50A4049AF}">
      <dsp:nvSpPr>
        <dsp:cNvPr id="0" name=""/>
        <dsp:cNvSpPr/>
      </dsp:nvSpPr>
      <dsp:spPr>
        <a:xfrm>
          <a:off x="597965" y="1648491"/>
          <a:ext cx="1098994" cy="109899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24E2D3F-0482-5E4A-91E2-9D0A6D852F7F}">
      <dsp:nvSpPr>
        <dsp:cNvPr id="0" name=""/>
        <dsp:cNvSpPr/>
      </dsp:nvSpPr>
      <dsp:spPr>
        <a:xfrm>
          <a:off x="1147462" y="3077413"/>
          <a:ext cx="7800975" cy="879195"/>
        </a:xfrm>
        <a:prstGeom prst="rect">
          <a:avLst/>
        </a:prstGeom>
        <a:solidFill>
          <a:schemeClr val="accent1"/>
        </a:solidFill>
        <a:ln w="25400" cap="flat" cmpd="sng" algn="ctr">
          <a:solidFill>
            <a:schemeClr val="accent1">
              <a:shade val="15000"/>
            </a:schemeClr>
          </a:solidFill>
          <a:prstDash val="solid"/>
        </a:ln>
        <a:effectLst/>
        <a:scene3d>
          <a:camera prst="orthographicFront">
            <a:rot lat="0" lon="0" rev="0"/>
          </a:camera>
          <a:lightRig rig="contrasting" dir="t">
            <a:rot lat="0" lon="0" rev="1200000"/>
          </a:lightRig>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9786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a:latin typeface="Times New Roman" panose="02020603050405020304" pitchFamily="18" charset="0"/>
              <a:cs typeface="Times New Roman" panose="02020603050405020304" pitchFamily="18" charset="0"/>
            </a:rPr>
            <a:t>CHƯƠNG 3: HIỆN THỰC HÓA NGHIÊN CỨU</a:t>
          </a:r>
          <a:endParaRPr lang="en-US" sz="2800" kern="1200">
            <a:latin typeface="Times New Roman" panose="02020603050405020304" pitchFamily="18" charset="0"/>
            <a:cs typeface="Times New Roman" panose="02020603050405020304" pitchFamily="18" charset="0"/>
          </a:endParaRPr>
        </a:p>
      </dsp:txBody>
      <dsp:txXfrm>
        <a:off x="1147462" y="3077413"/>
        <a:ext cx="7800975" cy="879195"/>
      </dsp:txXfrm>
    </dsp:sp>
    <dsp:sp modelId="{39DD0981-BA9A-E148-A2E9-047345B0E0AC}">
      <dsp:nvSpPr>
        <dsp:cNvPr id="0" name=""/>
        <dsp:cNvSpPr/>
      </dsp:nvSpPr>
      <dsp:spPr>
        <a:xfrm>
          <a:off x="597965" y="2967513"/>
          <a:ext cx="1098994" cy="109899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FC335827-241A-5E4F-8C52-627D97EC7E66}">
      <dsp:nvSpPr>
        <dsp:cNvPr id="0" name=""/>
        <dsp:cNvSpPr/>
      </dsp:nvSpPr>
      <dsp:spPr>
        <a:xfrm>
          <a:off x="643399" y="4396435"/>
          <a:ext cx="8305038" cy="879195"/>
        </a:xfrm>
        <a:prstGeom prst="rect">
          <a:avLst/>
        </a:prstGeom>
        <a:solidFill>
          <a:schemeClr val="accent1"/>
        </a:solidFill>
        <a:ln w="25400" cap="flat" cmpd="sng" algn="ctr">
          <a:solidFill>
            <a:schemeClr val="accent1">
              <a:shade val="15000"/>
            </a:schemeClr>
          </a:solidFill>
          <a:prstDash val="solid"/>
        </a:ln>
        <a:effectLst/>
        <a:scene3d>
          <a:camera prst="orthographicFront">
            <a:rot lat="0" lon="0" rev="0"/>
          </a:camera>
          <a:lightRig rig="contrasting" dir="t">
            <a:rot lat="0" lon="0" rev="1200000"/>
          </a:lightRig>
        </a:scene3d>
        <a:sp3d/>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69786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a:latin typeface="Times New Roman" panose="02020603050405020304" pitchFamily="18" charset="0"/>
              <a:cs typeface="Times New Roman" panose="02020603050405020304" pitchFamily="18" charset="0"/>
            </a:rPr>
            <a:t>CHƯƠNG 4: KẾT LUẬN</a:t>
          </a:r>
          <a:r>
            <a:rPr lang="vi-VN" sz="2800" b="1" kern="1200">
              <a:latin typeface="Times New Roman" panose="02020603050405020304" pitchFamily="18" charset="0"/>
              <a:cs typeface="Times New Roman" panose="02020603050405020304" pitchFamily="18" charset="0"/>
            </a:rPr>
            <a:t> VÀ HƯỚNG PHÁT TRIỂN</a:t>
          </a:r>
          <a:endParaRPr lang="en-US" sz="2800" kern="1200">
            <a:latin typeface="Times New Roman" panose="02020603050405020304" pitchFamily="18" charset="0"/>
            <a:cs typeface="Times New Roman" panose="02020603050405020304" pitchFamily="18" charset="0"/>
          </a:endParaRPr>
        </a:p>
      </dsp:txBody>
      <dsp:txXfrm>
        <a:off x="643399" y="4396435"/>
        <a:ext cx="8305038" cy="879195"/>
      </dsp:txXfrm>
    </dsp:sp>
    <dsp:sp modelId="{9B6EB0FC-8B9C-3D45-B647-B219F3AF6A74}">
      <dsp:nvSpPr>
        <dsp:cNvPr id="0" name=""/>
        <dsp:cNvSpPr/>
      </dsp:nvSpPr>
      <dsp:spPr>
        <a:xfrm>
          <a:off x="93902" y="4286535"/>
          <a:ext cx="1098994" cy="109899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F6B198-50B5-4180-92A0-852FC97719F3}"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137BC-F63A-4BC3-985F-BD5FE5F6F704}" type="slidenum">
              <a:rPr lang="en-US" smtClean="0"/>
              <a:t>‹#›</a:t>
            </a:fld>
            <a:endParaRPr lang="en-US"/>
          </a:p>
        </p:txBody>
      </p:sp>
    </p:spTree>
    <p:extLst>
      <p:ext uri="{BB962C8B-B14F-4D97-AF65-F5344CB8AC3E}">
        <p14:creationId xmlns:p14="http://schemas.microsoft.com/office/powerpoint/2010/main" val="233513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9137BC-F63A-4BC3-985F-BD5FE5F6F704}" type="slidenum">
              <a:rPr lang="en-US" smtClean="0"/>
              <a:t>1</a:t>
            </a:fld>
            <a:endParaRPr lang="en-US"/>
          </a:p>
        </p:txBody>
      </p:sp>
    </p:spTree>
    <p:extLst>
      <p:ext uri="{BB962C8B-B14F-4D97-AF65-F5344CB8AC3E}">
        <p14:creationId xmlns:p14="http://schemas.microsoft.com/office/powerpoint/2010/main" val="1079308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9137BC-F63A-4BC3-985F-BD5FE5F6F704}" type="slidenum">
              <a:rPr lang="en-US" smtClean="0"/>
              <a:t>2</a:t>
            </a:fld>
            <a:endParaRPr lang="en-US"/>
          </a:p>
        </p:txBody>
      </p:sp>
    </p:spTree>
    <p:extLst>
      <p:ext uri="{BB962C8B-B14F-4D97-AF65-F5344CB8AC3E}">
        <p14:creationId xmlns:p14="http://schemas.microsoft.com/office/powerpoint/2010/main" val="114423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9137BC-F63A-4BC3-985F-BD5FE5F6F704}" type="slidenum">
              <a:rPr lang="en-US" smtClean="0"/>
              <a:t>29</a:t>
            </a:fld>
            <a:endParaRPr lang="en-US"/>
          </a:p>
        </p:txBody>
      </p:sp>
    </p:spTree>
    <p:extLst>
      <p:ext uri="{BB962C8B-B14F-4D97-AF65-F5344CB8AC3E}">
        <p14:creationId xmlns:p14="http://schemas.microsoft.com/office/powerpoint/2010/main" val="208999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kaggle.com/"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BF6F1"/>
          </a:fgClr>
          <a:bgClr>
            <a:schemeClr val="bg1"/>
          </a:bgClr>
        </a:pattFill>
        <a:effectLst/>
      </p:bgPr>
    </p:bg>
    <p:spTree>
      <p:nvGrpSpPr>
        <p:cNvPr id="1" name=""/>
        <p:cNvGrpSpPr/>
        <p:nvPr/>
      </p:nvGrpSpPr>
      <p:grpSpPr>
        <a:xfrm>
          <a:off x="0" y="0"/>
          <a:ext cx="0" cy="0"/>
          <a:chOff x="0" y="0"/>
          <a:chExt cx="0" cy="0"/>
        </a:xfrm>
      </p:grpSpPr>
      <p:sp>
        <p:nvSpPr>
          <p:cNvPr id="2" name="Freeform 2"/>
          <p:cNvSpPr/>
          <p:nvPr/>
        </p:nvSpPr>
        <p:spPr>
          <a:xfrm rot="-10800000">
            <a:off x="0" y="-15940"/>
            <a:ext cx="18440400" cy="10302940"/>
          </a:xfrm>
          <a:custGeom>
            <a:avLst/>
            <a:gdLst/>
            <a:ahLst/>
            <a:cxnLst/>
            <a:rect l="l" t="t" r="r" b="b"/>
            <a:pathLst>
              <a:path w="11853512" h="11853512">
                <a:moveTo>
                  <a:pt x="0" y="0"/>
                </a:moveTo>
                <a:lnTo>
                  <a:pt x="11853513" y="0"/>
                </a:lnTo>
                <a:lnTo>
                  <a:pt x="11853513" y="11853512"/>
                </a:lnTo>
                <a:lnTo>
                  <a:pt x="0" y="11853512"/>
                </a:lnTo>
                <a:lnTo>
                  <a:pt x="0" y="0"/>
                </a:lnTo>
                <a:close/>
              </a:path>
            </a:pathLst>
          </a:custGeom>
          <a:solidFill>
            <a:schemeClr val="accent5">
              <a:lumMod val="60000"/>
              <a:lumOff val="40000"/>
            </a:schemeClr>
          </a:solidFill>
        </p:spPr>
        <p:style>
          <a:lnRef idx="2">
            <a:schemeClr val="accent2"/>
          </a:lnRef>
          <a:fillRef idx="1">
            <a:schemeClr val="lt1"/>
          </a:fillRef>
          <a:effectRef idx="0">
            <a:schemeClr val="accent2"/>
          </a:effectRef>
          <a:fontRef idx="minor">
            <a:schemeClr val="dk1"/>
          </a:fontRef>
        </p:style>
      </p:sp>
      <p:sp>
        <p:nvSpPr>
          <p:cNvPr id="3" name="Freeform 3"/>
          <p:cNvSpPr/>
          <p:nvPr/>
        </p:nvSpPr>
        <p:spPr>
          <a:xfrm>
            <a:off x="11960237" y="1781645"/>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12404" y="2789004"/>
            <a:ext cx="11195645" cy="1524456"/>
          </a:xfrm>
          <a:prstGeom prst="rect">
            <a:avLst/>
          </a:prstGeom>
        </p:spPr>
        <p:txBody>
          <a:bodyPr wrap="square" lIns="0" tIns="0" rIns="0" bIns="0" rtlCol="0" anchor="t">
            <a:spAutoFit/>
          </a:bodyPr>
          <a:lstStyle/>
          <a:p>
            <a:pPr marL="0" lvl="1" indent="0">
              <a:lnSpc>
                <a:spcPts val="13086"/>
              </a:lnSpc>
            </a:pPr>
            <a:r>
              <a:rPr lang="en-US" sz="8800" b="1" spc="-668" err="1">
                <a:latin typeface="Times New Roman" panose="02020603050405020304" pitchFamily="18" charset="0"/>
                <a:cs typeface="Times New Roman" panose="02020603050405020304" pitchFamily="18" charset="0"/>
              </a:rPr>
              <a:t>Báo</a:t>
            </a:r>
            <a:r>
              <a:rPr lang="en-US" sz="8800" b="1" spc="-668">
                <a:latin typeface="Times New Roman" panose="02020603050405020304" pitchFamily="18" charset="0"/>
                <a:cs typeface="Times New Roman" panose="02020603050405020304" pitchFamily="18" charset="0"/>
              </a:rPr>
              <a:t> </a:t>
            </a:r>
            <a:r>
              <a:rPr lang="en-US" sz="8800" b="1" spc="-668" err="1">
                <a:latin typeface="Times New Roman" panose="02020603050405020304" pitchFamily="18" charset="0"/>
                <a:cs typeface="Times New Roman" panose="02020603050405020304" pitchFamily="18" charset="0"/>
              </a:rPr>
              <a:t>cáo</a:t>
            </a:r>
            <a:r>
              <a:rPr lang="en-US" sz="8800" b="1" spc="-668">
                <a:latin typeface="Times New Roman" panose="02020603050405020304" pitchFamily="18" charset="0"/>
                <a:cs typeface="Times New Roman" panose="02020603050405020304" pitchFamily="18" charset="0"/>
              </a:rPr>
              <a:t> </a:t>
            </a:r>
            <a:r>
              <a:rPr lang="en-US" sz="8800" b="1" spc="-668" err="1">
                <a:latin typeface="Times New Roman" panose="02020603050405020304" pitchFamily="18" charset="0"/>
                <a:cs typeface="Times New Roman" panose="02020603050405020304" pitchFamily="18" charset="0"/>
              </a:rPr>
              <a:t>đồ</a:t>
            </a:r>
            <a:r>
              <a:rPr lang="en-US" sz="8800" b="1" spc="-668">
                <a:latin typeface="Times New Roman" panose="02020603050405020304" pitchFamily="18" charset="0"/>
                <a:cs typeface="Times New Roman" panose="02020603050405020304" pitchFamily="18" charset="0"/>
              </a:rPr>
              <a:t> </a:t>
            </a:r>
            <a:r>
              <a:rPr lang="en-US" sz="8800" b="1" spc="-668" err="1">
                <a:latin typeface="Times New Roman" panose="02020603050405020304" pitchFamily="18" charset="0"/>
                <a:cs typeface="Times New Roman" panose="02020603050405020304" pitchFamily="18" charset="0"/>
              </a:rPr>
              <a:t>án</a:t>
            </a:r>
            <a:r>
              <a:rPr lang="en-US" sz="8800" b="1" spc="-668">
                <a:latin typeface="Times New Roman" panose="02020603050405020304" pitchFamily="18" charset="0"/>
                <a:cs typeface="Times New Roman" panose="02020603050405020304" pitchFamily="18" charset="0"/>
              </a:rPr>
              <a:t> </a:t>
            </a:r>
            <a:r>
              <a:rPr lang="en-US" sz="8800" b="1" spc="-668" err="1">
                <a:latin typeface="Times New Roman" panose="02020603050405020304" pitchFamily="18" charset="0"/>
                <a:cs typeface="Times New Roman" panose="02020603050405020304" pitchFamily="18" charset="0"/>
              </a:rPr>
              <a:t>cơ</a:t>
            </a:r>
            <a:r>
              <a:rPr lang="en-US" sz="8800" b="1" spc="-668">
                <a:latin typeface="Times New Roman" panose="02020603050405020304" pitchFamily="18" charset="0"/>
                <a:cs typeface="Times New Roman" panose="02020603050405020304" pitchFamily="18" charset="0"/>
              </a:rPr>
              <a:t> </a:t>
            </a:r>
            <a:r>
              <a:rPr lang="en-US" sz="8800" b="1" spc="-668" err="1">
                <a:latin typeface="Times New Roman" panose="02020603050405020304" pitchFamily="18" charset="0"/>
                <a:cs typeface="Times New Roman" panose="02020603050405020304" pitchFamily="18" charset="0"/>
              </a:rPr>
              <a:t>sở</a:t>
            </a:r>
            <a:r>
              <a:rPr lang="en-US" sz="8800" b="1" spc="-668">
                <a:latin typeface="Times New Roman" panose="02020603050405020304" pitchFamily="18" charset="0"/>
                <a:cs typeface="Times New Roman" panose="02020603050405020304" pitchFamily="18" charset="0"/>
              </a:rPr>
              <a:t> </a:t>
            </a:r>
            <a:r>
              <a:rPr lang="en-US" sz="8800" b="1" spc="-668" err="1">
                <a:latin typeface="Times New Roman" panose="02020603050405020304" pitchFamily="18" charset="0"/>
                <a:cs typeface="Times New Roman" panose="02020603050405020304" pitchFamily="18" charset="0"/>
              </a:rPr>
              <a:t>nghành</a:t>
            </a:r>
            <a:endParaRPr lang="en-US" sz="8800" b="1" spc="-668">
              <a:latin typeface="Times New Roman" panose="02020603050405020304" pitchFamily="18" charset="0"/>
              <a:cs typeface="Times New Roman" panose="02020603050405020304" pitchFamily="18" charset="0"/>
            </a:endParaRPr>
          </a:p>
        </p:txBody>
      </p:sp>
      <p:sp>
        <p:nvSpPr>
          <p:cNvPr id="5" name="TextBox 5"/>
          <p:cNvSpPr txBox="1"/>
          <p:nvPr/>
        </p:nvSpPr>
        <p:spPr>
          <a:xfrm>
            <a:off x="520025" y="6938400"/>
            <a:ext cx="9179504" cy="1334533"/>
          </a:xfrm>
          <a:prstGeom prst="rect">
            <a:avLst/>
          </a:prstGeom>
        </p:spPr>
        <p:txBody>
          <a:bodyPr lIns="0" tIns="0" rIns="0" bIns="0" rtlCol="0" anchor="t">
            <a:spAutoFit/>
          </a:bodyPr>
          <a:lstStyle/>
          <a:p>
            <a:pPr marL="0" lvl="1" indent="0">
              <a:lnSpc>
                <a:spcPts val="5400"/>
              </a:lnSpc>
            </a:pPr>
            <a:r>
              <a:rPr lang="en-US" sz="4000" b="1" spc="-276">
                <a:latin typeface="Times New Roman" panose="02020603050405020304" pitchFamily="18" charset="0"/>
                <a:cs typeface="Times New Roman" panose="02020603050405020304" pitchFamily="18" charset="0"/>
              </a:rPr>
              <a:t>Sinh </a:t>
            </a:r>
            <a:r>
              <a:rPr lang="en-US" sz="4000" b="1" spc="-276" err="1">
                <a:latin typeface="Times New Roman" panose="02020603050405020304" pitchFamily="18" charset="0"/>
                <a:cs typeface="Times New Roman" panose="02020603050405020304" pitchFamily="18" charset="0"/>
              </a:rPr>
              <a:t>viên</a:t>
            </a:r>
            <a:r>
              <a:rPr lang="en-US" sz="4000" b="1" spc="-276">
                <a:latin typeface="Times New Roman" panose="02020603050405020304" pitchFamily="18" charset="0"/>
                <a:cs typeface="Times New Roman" panose="02020603050405020304" pitchFamily="18" charset="0"/>
              </a:rPr>
              <a:t> </a:t>
            </a:r>
            <a:r>
              <a:rPr lang="en-US" sz="4000" b="1" spc="-276" err="1">
                <a:latin typeface="Times New Roman" panose="02020603050405020304" pitchFamily="18" charset="0"/>
                <a:cs typeface="Times New Roman" panose="02020603050405020304" pitchFamily="18" charset="0"/>
              </a:rPr>
              <a:t>thực</a:t>
            </a:r>
            <a:r>
              <a:rPr lang="en-US" sz="4000" b="1" spc="-276">
                <a:latin typeface="Times New Roman" panose="02020603050405020304" pitchFamily="18" charset="0"/>
                <a:cs typeface="Times New Roman" panose="02020603050405020304" pitchFamily="18" charset="0"/>
              </a:rPr>
              <a:t> </a:t>
            </a:r>
            <a:r>
              <a:rPr lang="en-US" sz="4000" b="1" spc="-276" err="1">
                <a:latin typeface="Times New Roman" panose="02020603050405020304" pitchFamily="18" charset="0"/>
                <a:cs typeface="Times New Roman" panose="02020603050405020304" pitchFamily="18" charset="0"/>
              </a:rPr>
              <a:t>hiện</a:t>
            </a:r>
            <a:r>
              <a:rPr lang="en-US" sz="4000" b="1" spc="-276">
                <a:latin typeface="Times New Roman" panose="02020603050405020304" pitchFamily="18" charset="0"/>
                <a:cs typeface="Times New Roman" panose="02020603050405020304" pitchFamily="18" charset="0"/>
              </a:rPr>
              <a:t> : Cao Duy </a:t>
            </a:r>
            <a:r>
              <a:rPr lang="en-US" sz="4000" b="1" spc="-276" err="1">
                <a:latin typeface="Times New Roman" panose="02020603050405020304" pitchFamily="18" charset="0"/>
                <a:cs typeface="Times New Roman" panose="02020603050405020304" pitchFamily="18" charset="0"/>
              </a:rPr>
              <a:t>Nhân</a:t>
            </a:r>
            <a:endParaRPr lang="en-US" sz="4000" b="1" spc="-276">
              <a:latin typeface="Times New Roman" panose="02020603050405020304" pitchFamily="18" charset="0"/>
              <a:cs typeface="Times New Roman" panose="02020603050405020304" pitchFamily="18" charset="0"/>
            </a:endParaRPr>
          </a:p>
          <a:p>
            <a:pPr marL="0" lvl="1" indent="0">
              <a:lnSpc>
                <a:spcPts val="5400"/>
              </a:lnSpc>
            </a:pPr>
            <a:r>
              <a:rPr lang="en-US" sz="4000" b="1" spc="-276">
                <a:latin typeface="Times New Roman" panose="02020603050405020304" pitchFamily="18" charset="0"/>
                <a:cs typeface="Times New Roman" panose="02020603050405020304" pitchFamily="18" charset="0"/>
              </a:rPr>
              <a:t>MSSV: 110121070</a:t>
            </a:r>
          </a:p>
        </p:txBody>
      </p:sp>
      <p:sp>
        <p:nvSpPr>
          <p:cNvPr id="6" name="TextBox 6"/>
          <p:cNvSpPr txBox="1"/>
          <p:nvPr/>
        </p:nvSpPr>
        <p:spPr>
          <a:xfrm>
            <a:off x="550505" y="8625081"/>
            <a:ext cx="9179504" cy="351699"/>
          </a:xfrm>
          <a:prstGeom prst="rect">
            <a:avLst/>
          </a:prstGeom>
        </p:spPr>
        <p:txBody>
          <a:bodyPr lIns="0" tIns="0" rIns="0" bIns="0" rtlCol="0" anchor="t">
            <a:spAutoFit/>
          </a:bodyPr>
          <a:lstStyle/>
          <a:p>
            <a:pPr marL="0" lvl="1" indent="0">
              <a:lnSpc>
                <a:spcPts val="2700"/>
              </a:lnSpc>
            </a:pPr>
            <a:r>
              <a:rPr lang="en-US" sz="3000" b="1" spc="-138">
                <a:latin typeface="Times New Roman" panose="02020603050405020304" pitchFamily="18" charset="0"/>
                <a:cs typeface="Times New Roman" panose="02020603050405020304" pitchFamily="18" charset="0"/>
              </a:rPr>
              <a:t>GVHD : </a:t>
            </a:r>
            <a:r>
              <a:rPr lang="en-US" sz="3000" b="1" spc="-138" err="1">
                <a:latin typeface="Times New Roman" panose="02020603050405020304" pitchFamily="18" charset="0"/>
                <a:cs typeface="Times New Roman" panose="02020603050405020304" pitchFamily="18" charset="0"/>
              </a:rPr>
              <a:t>Cô</a:t>
            </a:r>
            <a:r>
              <a:rPr lang="en-US" sz="3000" b="1" spc="-138">
                <a:latin typeface="Times New Roman" panose="02020603050405020304" pitchFamily="18" charset="0"/>
                <a:cs typeface="Times New Roman" panose="02020603050405020304" pitchFamily="18" charset="0"/>
              </a:rPr>
              <a:t> Hà </a:t>
            </a:r>
            <a:r>
              <a:rPr lang="en-US" sz="3000" b="1" spc="-138" err="1">
                <a:latin typeface="Times New Roman" panose="02020603050405020304" pitchFamily="18" charset="0"/>
                <a:cs typeface="Times New Roman" panose="02020603050405020304" pitchFamily="18" charset="0"/>
              </a:rPr>
              <a:t>Thị</a:t>
            </a:r>
            <a:r>
              <a:rPr lang="en-US" sz="3000" b="1" spc="-138">
                <a:latin typeface="Times New Roman" panose="02020603050405020304" pitchFamily="18" charset="0"/>
                <a:cs typeface="Times New Roman" panose="02020603050405020304" pitchFamily="18" charset="0"/>
              </a:rPr>
              <a:t> </a:t>
            </a:r>
            <a:r>
              <a:rPr lang="en-US" sz="3000" b="1" spc="-138" err="1">
                <a:latin typeface="Times New Roman" panose="02020603050405020304" pitchFamily="18" charset="0"/>
                <a:cs typeface="Times New Roman" panose="02020603050405020304" pitchFamily="18" charset="0"/>
              </a:rPr>
              <a:t>Thúy</a:t>
            </a:r>
            <a:r>
              <a:rPr lang="en-US" sz="3000" b="1" spc="-138">
                <a:latin typeface="Times New Roman" panose="02020603050405020304" pitchFamily="18" charset="0"/>
                <a:cs typeface="Times New Roman" panose="02020603050405020304" pitchFamily="18" charset="0"/>
              </a:rPr>
              <a:t> Vi</a:t>
            </a:r>
          </a:p>
        </p:txBody>
      </p:sp>
      <p:sp>
        <p:nvSpPr>
          <p:cNvPr id="7" name="TextBox 7"/>
          <p:cNvSpPr txBox="1"/>
          <p:nvPr/>
        </p:nvSpPr>
        <p:spPr>
          <a:xfrm>
            <a:off x="558125" y="5251762"/>
            <a:ext cx="9179504" cy="1118063"/>
          </a:xfrm>
          <a:prstGeom prst="rect">
            <a:avLst/>
          </a:prstGeom>
        </p:spPr>
        <p:txBody>
          <a:bodyPr lIns="0" tIns="0" rIns="0" bIns="0" rtlCol="0" anchor="t">
            <a:spAutoFit/>
          </a:bodyPr>
          <a:lstStyle/>
          <a:p>
            <a:pPr marL="0" lvl="1" indent="0">
              <a:lnSpc>
                <a:spcPts val="4500"/>
              </a:lnSpc>
            </a:pPr>
            <a:r>
              <a:rPr lang="en-US" sz="3600" b="1" spc="-138" err="1">
                <a:latin typeface="Times New Roman" panose="02020603050405020304" pitchFamily="18" charset="0"/>
                <a:cs typeface="Times New Roman" panose="02020603050405020304" pitchFamily="18" charset="0"/>
              </a:rPr>
              <a:t>Đề</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tài</a:t>
            </a:r>
            <a:r>
              <a:rPr lang="en-US" sz="3600" b="1" spc="-138">
                <a:latin typeface="Times New Roman" panose="02020603050405020304" pitchFamily="18" charset="0"/>
                <a:cs typeface="Times New Roman" panose="02020603050405020304" pitchFamily="18" charset="0"/>
              </a:rPr>
              <a:t> : </a:t>
            </a:r>
            <a:r>
              <a:rPr lang="en-US" sz="3600" b="1" spc="-138" err="1">
                <a:latin typeface="Times New Roman" panose="02020603050405020304" pitchFamily="18" charset="0"/>
                <a:cs typeface="Times New Roman" panose="02020603050405020304" pitchFamily="18" charset="0"/>
              </a:rPr>
              <a:t>Tìm</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hiểu</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và</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ứng</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dụng</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công</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nghệ</a:t>
            </a:r>
            <a:r>
              <a:rPr lang="en-US" sz="3600" b="1" spc="-138">
                <a:latin typeface="Times New Roman" panose="02020603050405020304" pitchFamily="18" charset="0"/>
                <a:cs typeface="Times New Roman" panose="02020603050405020304" pitchFamily="18" charset="0"/>
              </a:rPr>
              <a:t> Tableau </a:t>
            </a:r>
            <a:r>
              <a:rPr lang="en-US" sz="3600" b="1" spc="-138" err="1">
                <a:latin typeface="Times New Roman" panose="02020603050405020304" pitchFamily="18" charset="0"/>
                <a:cs typeface="Times New Roman" panose="02020603050405020304" pitchFamily="18" charset="0"/>
              </a:rPr>
              <a:t>trong</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phân</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tích</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và</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trực</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quan</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hóa</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dữ</a:t>
            </a:r>
            <a:r>
              <a:rPr lang="en-US" sz="3600" b="1" spc="-138">
                <a:latin typeface="Times New Roman" panose="02020603050405020304" pitchFamily="18" charset="0"/>
                <a:cs typeface="Times New Roman" panose="02020603050405020304" pitchFamily="18" charset="0"/>
              </a:rPr>
              <a:t> </a:t>
            </a:r>
            <a:r>
              <a:rPr lang="en-US" sz="3600" b="1" spc="-138" err="1">
                <a:latin typeface="Times New Roman" panose="02020603050405020304" pitchFamily="18" charset="0"/>
                <a:cs typeface="Times New Roman" panose="02020603050405020304" pitchFamily="18" charset="0"/>
              </a:rPr>
              <a:t>liệu</a:t>
            </a:r>
            <a:endParaRPr lang="en-US" sz="3600" b="1" spc="-138">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50B6CC6-5EC3-FD52-3077-84EDA49088BA}"/>
              </a:ext>
            </a:extLst>
          </p:cNvPr>
          <p:cNvPicPr>
            <a:picLocks noChangeAspect="1"/>
          </p:cNvPicPr>
          <p:nvPr/>
        </p:nvPicPr>
        <p:blipFill>
          <a:blip r:embed="rId5"/>
          <a:stretch>
            <a:fillRect/>
          </a:stretch>
        </p:blipFill>
        <p:spPr>
          <a:xfrm>
            <a:off x="542885" y="328200"/>
            <a:ext cx="1305245" cy="13052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extBox 2"/>
          <p:cNvSpPr txBox="1"/>
          <p:nvPr/>
        </p:nvSpPr>
        <p:spPr>
          <a:xfrm>
            <a:off x="0" y="190500"/>
            <a:ext cx="18288000" cy="1856277"/>
          </a:xfrm>
          <a:prstGeom prst="rect">
            <a:avLst/>
          </a:prstGeom>
        </p:spPr>
        <p:txBody>
          <a:bodyPr wrap="square" lIns="0" tIns="0" rIns="0" bIns="0" rtlCol="0" anchor="t">
            <a:spAutoFit/>
          </a:bodyPr>
          <a:lstStyle/>
          <a:p>
            <a:pPr marL="0" lvl="1" algn="ctr">
              <a:lnSpc>
                <a:spcPts val="7200"/>
              </a:lnSpc>
            </a:pPr>
            <a:r>
              <a:rPr lang="en-US" sz="6000" spc="-461">
                <a:solidFill>
                  <a:srgbClr val="00694C"/>
                </a:solidFill>
                <a:latin typeface="Times New Roman" panose="02020603050405020304" pitchFamily="18" charset="0"/>
                <a:cs typeface="Times New Roman" panose="02020603050405020304" pitchFamily="18" charset="0"/>
              </a:rPr>
              <a:t>CHƯƠNG 3:HIỆN THỰC HÓA NGHIÊN CỨU</a:t>
            </a:r>
          </a:p>
          <a:p>
            <a:pPr marL="0" lvl="1" indent="0">
              <a:lnSpc>
                <a:spcPts val="7200"/>
              </a:lnSpc>
            </a:pPr>
            <a:endParaRPr lang="en-US" sz="8000" spc="-368">
              <a:solidFill>
                <a:srgbClr val="00694C"/>
              </a:solidFill>
              <a:latin typeface="Times New Roman" panose="02020603050405020304" pitchFamily="18" charset="0"/>
              <a:cs typeface="Times New Roman" panose="02020603050405020304" pitchFamily="18" charset="0"/>
            </a:endParaRPr>
          </a:p>
        </p:txBody>
      </p:sp>
      <p:sp>
        <p:nvSpPr>
          <p:cNvPr id="3" name="TextBox 3"/>
          <p:cNvSpPr txBox="1"/>
          <p:nvPr/>
        </p:nvSpPr>
        <p:spPr>
          <a:xfrm>
            <a:off x="876300" y="1381769"/>
            <a:ext cx="16535400" cy="403380"/>
          </a:xfrm>
          <a:prstGeom prst="rect">
            <a:avLst/>
          </a:prstGeom>
        </p:spPr>
        <p:txBody>
          <a:bodyPr wrap="square" lIns="0" tIns="0" rIns="0" bIns="0" rtlCol="0" anchor="t">
            <a:spAutoFit/>
          </a:bodyPr>
          <a:lstStyle/>
          <a:p>
            <a:pPr>
              <a:lnSpc>
                <a:spcPts val="3080"/>
              </a:lnSpc>
              <a:spcBef>
                <a:spcPct val="0"/>
              </a:spcBef>
            </a:pPr>
            <a:r>
              <a:rPr lang="en-US" sz="3500">
                <a:solidFill>
                  <a:srgbClr val="00694C"/>
                </a:solidFill>
                <a:latin typeface="Times New Roman" panose="02020603050405020304" pitchFamily="18" charset="0"/>
                <a:cs typeface="Times New Roman" panose="02020603050405020304" pitchFamily="18" charset="0"/>
              </a:rPr>
              <a:t>Bảng dữ liệu các chiều giá trị trong tập dữ liệu” </a:t>
            </a:r>
            <a:r>
              <a:rPr lang="en-US" sz="3500">
                <a:latin typeface="Times New Roman" panose="02020603050405020304" pitchFamily="18" charset="0"/>
                <a:cs typeface="Times New Roman" panose="02020603050405020304" pitchFamily="18" charset="0"/>
              </a:rPr>
              <a:t>sales_06_FY2020-21.csv” .</a:t>
            </a:r>
            <a:endParaRPr lang="en-US" sz="3500">
              <a:solidFill>
                <a:srgbClr val="00694C"/>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45DFF0C4-F1DE-BD21-8169-35FD02E4605C}"/>
              </a:ext>
            </a:extLst>
          </p:cNvPr>
          <p:cNvCxnSpPr/>
          <p:nvPr/>
        </p:nvCxnSpPr>
        <p:spPr>
          <a:xfrm>
            <a:off x="571500" y="1104900"/>
            <a:ext cx="17145000"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CC44FA86-0914-AC5B-BFD7-908CA4B6E13C}"/>
              </a:ext>
            </a:extLst>
          </p:cNvPr>
          <p:cNvGraphicFramePr>
            <a:graphicFrameLocks noGrp="1"/>
          </p:cNvGraphicFramePr>
          <p:nvPr>
            <p:extLst>
              <p:ext uri="{D42A27DB-BD31-4B8C-83A1-F6EECF244321}">
                <p14:modId xmlns:p14="http://schemas.microsoft.com/office/powerpoint/2010/main" val="4020335186"/>
              </p:ext>
            </p:extLst>
          </p:nvPr>
        </p:nvGraphicFramePr>
        <p:xfrm>
          <a:off x="876299" y="2019307"/>
          <a:ext cx="16535401" cy="7772391"/>
        </p:xfrm>
        <a:graphic>
          <a:graphicData uri="http://schemas.openxmlformats.org/drawingml/2006/table">
            <a:tbl>
              <a:tblPr firstRow="1" firstCol="1" bandRow="1">
                <a:tableStyleId>{5C22544A-7EE6-4342-B048-85BDC9FD1C3A}</a:tableStyleId>
              </a:tblPr>
              <a:tblGrid>
                <a:gridCol w="3508562">
                  <a:extLst>
                    <a:ext uri="{9D8B030D-6E8A-4147-A177-3AD203B41FA5}">
                      <a16:colId xmlns:a16="http://schemas.microsoft.com/office/drawing/2014/main" val="2572670326"/>
                    </a:ext>
                  </a:extLst>
                </a:gridCol>
                <a:gridCol w="5384427">
                  <a:extLst>
                    <a:ext uri="{9D8B030D-6E8A-4147-A177-3AD203B41FA5}">
                      <a16:colId xmlns:a16="http://schemas.microsoft.com/office/drawing/2014/main" val="600073947"/>
                    </a:ext>
                  </a:extLst>
                </a:gridCol>
                <a:gridCol w="7642412">
                  <a:extLst>
                    <a:ext uri="{9D8B030D-6E8A-4147-A177-3AD203B41FA5}">
                      <a16:colId xmlns:a16="http://schemas.microsoft.com/office/drawing/2014/main" val="2582826919"/>
                    </a:ext>
                  </a:extLst>
                </a:gridCol>
              </a:tblGrid>
              <a:tr h="706581">
                <a:tc>
                  <a:txBody>
                    <a:bodyPr/>
                    <a:lstStyle/>
                    <a:p>
                      <a:pPr marL="0" marR="265430">
                        <a:lnSpc>
                          <a:spcPct val="150000"/>
                        </a:lnSpc>
                      </a:pPr>
                      <a:r>
                        <a:rPr lang="en-US" sz="3200">
                          <a:effectLst/>
                        </a:rPr>
                        <a:t>STT</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Thuộc tính</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Diễn giải</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37896482"/>
                  </a:ext>
                </a:extLst>
              </a:tr>
              <a:tr h="706581">
                <a:tc>
                  <a:txBody>
                    <a:bodyPr/>
                    <a:lstStyle/>
                    <a:p>
                      <a:pPr marL="0" marR="265430">
                        <a:lnSpc>
                          <a:spcPct val="150000"/>
                        </a:lnSpc>
                      </a:pPr>
                      <a:r>
                        <a:rPr lang="en-US" sz="3200">
                          <a:effectLst/>
                        </a:rPr>
                        <a:t>1 </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Order_id</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Mã đơn hàng</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3210026"/>
                  </a:ext>
                </a:extLst>
              </a:tr>
              <a:tr h="706581">
                <a:tc>
                  <a:txBody>
                    <a:bodyPr/>
                    <a:lstStyle/>
                    <a:p>
                      <a:pPr marL="0" marR="265430">
                        <a:lnSpc>
                          <a:spcPct val="150000"/>
                        </a:lnSpc>
                      </a:pPr>
                      <a:r>
                        <a:rPr lang="en-US" sz="3200">
                          <a:effectLst/>
                        </a:rPr>
                        <a:t>2</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Order_date</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Ngày đặt hàng</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66465848"/>
                  </a:ext>
                </a:extLst>
              </a:tr>
              <a:tr h="706581">
                <a:tc>
                  <a:txBody>
                    <a:bodyPr/>
                    <a:lstStyle/>
                    <a:p>
                      <a:pPr marL="0" marR="265430">
                        <a:lnSpc>
                          <a:spcPct val="150000"/>
                        </a:lnSpc>
                      </a:pPr>
                      <a:r>
                        <a:rPr lang="en-US" sz="3200">
                          <a:effectLst/>
                        </a:rPr>
                        <a:t>3</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Status</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Trạng thái</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2723060"/>
                  </a:ext>
                </a:extLst>
              </a:tr>
              <a:tr h="706581">
                <a:tc>
                  <a:txBody>
                    <a:bodyPr/>
                    <a:lstStyle/>
                    <a:p>
                      <a:pPr marL="0" marR="265430">
                        <a:lnSpc>
                          <a:spcPct val="150000"/>
                        </a:lnSpc>
                      </a:pPr>
                      <a:r>
                        <a:rPr lang="en-US" sz="3200">
                          <a:effectLst/>
                        </a:rPr>
                        <a:t>4</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Item_id</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Mã mặt hàng</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71270750"/>
                  </a:ext>
                </a:extLst>
              </a:tr>
              <a:tr h="706581">
                <a:tc>
                  <a:txBody>
                    <a:bodyPr/>
                    <a:lstStyle/>
                    <a:p>
                      <a:pPr marL="0" marR="265430">
                        <a:lnSpc>
                          <a:spcPct val="150000"/>
                        </a:lnSpc>
                      </a:pPr>
                      <a:r>
                        <a:rPr lang="en-US" sz="3200">
                          <a:effectLst/>
                        </a:rPr>
                        <a:t>5</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Qty_ordered</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Số lượng đặt hàng</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4073448"/>
                  </a:ext>
                </a:extLst>
              </a:tr>
              <a:tr h="706581">
                <a:tc>
                  <a:txBody>
                    <a:bodyPr/>
                    <a:lstStyle/>
                    <a:p>
                      <a:pPr marL="0" marR="265430">
                        <a:lnSpc>
                          <a:spcPct val="150000"/>
                        </a:lnSpc>
                      </a:pPr>
                      <a:r>
                        <a:rPr lang="en-US" sz="3200">
                          <a:effectLst/>
                        </a:rPr>
                        <a:t>6</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Price</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Giá</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9769677"/>
                  </a:ext>
                </a:extLst>
              </a:tr>
              <a:tr h="706581">
                <a:tc>
                  <a:txBody>
                    <a:bodyPr/>
                    <a:lstStyle/>
                    <a:p>
                      <a:pPr marL="0" marR="265430">
                        <a:lnSpc>
                          <a:spcPct val="150000"/>
                        </a:lnSpc>
                      </a:pPr>
                      <a:r>
                        <a:rPr lang="en-US" sz="3200">
                          <a:effectLst/>
                        </a:rPr>
                        <a:t>7</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Value</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Giá trị</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43747402"/>
                  </a:ext>
                </a:extLst>
              </a:tr>
              <a:tr h="706581">
                <a:tc>
                  <a:txBody>
                    <a:bodyPr/>
                    <a:lstStyle/>
                    <a:p>
                      <a:pPr marL="0" marR="265430">
                        <a:lnSpc>
                          <a:spcPct val="150000"/>
                        </a:lnSpc>
                      </a:pPr>
                      <a:r>
                        <a:rPr lang="en-US" sz="3200">
                          <a:effectLst/>
                        </a:rPr>
                        <a:t>8</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Discount_amount</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Số tiền chiết khấu</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2712480"/>
                  </a:ext>
                </a:extLst>
              </a:tr>
              <a:tr h="706581">
                <a:tc>
                  <a:txBody>
                    <a:bodyPr/>
                    <a:lstStyle/>
                    <a:p>
                      <a:pPr marL="0" marR="265430">
                        <a:lnSpc>
                          <a:spcPct val="150000"/>
                        </a:lnSpc>
                      </a:pPr>
                      <a:r>
                        <a:rPr lang="en-US" sz="3200">
                          <a:effectLst/>
                        </a:rPr>
                        <a:t>9</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Total</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Tổng số</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3988179"/>
                  </a:ext>
                </a:extLst>
              </a:tr>
              <a:tr h="706581">
                <a:tc>
                  <a:txBody>
                    <a:bodyPr/>
                    <a:lstStyle/>
                    <a:p>
                      <a:pPr marL="0" marR="265430">
                        <a:lnSpc>
                          <a:spcPct val="150000"/>
                        </a:lnSpc>
                      </a:pPr>
                      <a:r>
                        <a:rPr lang="en-US" sz="3200">
                          <a:effectLst/>
                        </a:rPr>
                        <a:t>10</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Category</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3200">
                          <a:effectLst/>
                        </a:rPr>
                        <a:t>Danh mục hàng hóa</a:t>
                      </a:r>
                      <a:endParaRPr lang="en-US" sz="3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490996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F619B-D0D8-32D0-848E-415E266D651B}"/>
              </a:ext>
            </a:extLst>
          </p:cNvPr>
          <p:cNvSpPr>
            <a:spLocks noGrp="1"/>
          </p:cNvSpPr>
          <p:nvPr>
            <p:ph type="title" idx="4294967295"/>
          </p:nvPr>
        </p:nvSpPr>
        <p:spPr>
          <a:xfrm>
            <a:off x="0" y="419100"/>
            <a:ext cx="18288000" cy="1143000"/>
          </a:xfrm>
        </p:spPr>
        <p:txBody>
          <a:bodyPr>
            <a:normAutofit/>
          </a:bodyPr>
          <a:lstStyle/>
          <a:p>
            <a:pPr rtl="0" eaLnBrk="1" latinLnBrk="0" hangingPunct="1"/>
            <a:r>
              <a:rPr lang="en-US" sz="6700" kern="1200" spc="-461">
                <a:solidFill>
                  <a:srgbClr val="00694C"/>
                </a:solidFill>
                <a:effectLst/>
                <a:latin typeface="Times New Roman" panose="02020603050405020304" pitchFamily="18" charset="0"/>
                <a:ea typeface="+mn-ea"/>
                <a:cs typeface="Times New Roman" panose="02020603050405020304" pitchFamily="18" charset="0"/>
              </a:rPr>
              <a:t>CHƯƠNG 3: HIỆN THỰC HÓA NGHIÊN CỨU</a:t>
            </a:r>
            <a:endParaRPr lang="en-US" sz="6700">
              <a:effectLst/>
              <a:latin typeface="Times New Roman" panose="02020603050405020304" pitchFamily="18" charset="0"/>
              <a:cs typeface="Times New Roman" panose="02020603050405020304" pitchFamily="18" charset="0"/>
            </a:endParaRPr>
          </a:p>
          <a:p>
            <a:endParaRPr lang="en-US"/>
          </a:p>
        </p:txBody>
      </p:sp>
      <p:cxnSp>
        <p:nvCxnSpPr>
          <p:cNvPr id="4" name="Straight Connector 3">
            <a:extLst>
              <a:ext uri="{FF2B5EF4-FFF2-40B4-BE49-F238E27FC236}">
                <a16:creationId xmlns:a16="http://schemas.microsoft.com/office/drawing/2014/main" id="{5BDBAAA1-0310-3278-7CB2-F0BFAFC8D0CE}"/>
              </a:ext>
            </a:extLst>
          </p:cNvPr>
          <p:cNvCxnSpPr/>
          <p:nvPr/>
        </p:nvCxnSpPr>
        <p:spPr>
          <a:xfrm>
            <a:off x="914400" y="1257300"/>
            <a:ext cx="16459199"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C28D9246-A9F8-30D5-5C06-2373E1B00936}"/>
              </a:ext>
            </a:extLst>
          </p:cNvPr>
          <p:cNvGraphicFramePr>
            <a:graphicFrameLocks noGrp="1"/>
          </p:cNvGraphicFramePr>
          <p:nvPr>
            <p:extLst>
              <p:ext uri="{D42A27DB-BD31-4B8C-83A1-F6EECF244321}">
                <p14:modId xmlns:p14="http://schemas.microsoft.com/office/powerpoint/2010/main" val="2854605796"/>
              </p:ext>
            </p:extLst>
          </p:nvPr>
        </p:nvGraphicFramePr>
        <p:xfrm>
          <a:off x="914401" y="1714499"/>
          <a:ext cx="16459198" cy="7696200"/>
        </p:xfrm>
        <a:graphic>
          <a:graphicData uri="http://schemas.openxmlformats.org/drawingml/2006/table">
            <a:tbl>
              <a:tblPr bandRow="1">
                <a:tableStyleId>{5C22544A-7EE6-4342-B048-85BDC9FD1C3A}</a:tableStyleId>
              </a:tblPr>
              <a:tblGrid>
                <a:gridCol w="3492392">
                  <a:extLst>
                    <a:ext uri="{9D8B030D-6E8A-4147-A177-3AD203B41FA5}">
                      <a16:colId xmlns:a16="http://schemas.microsoft.com/office/drawing/2014/main" val="3525424568"/>
                    </a:ext>
                  </a:extLst>
                </a:gridCol>
                <a:gridCol w="5359613">
                  <a:extLst>
                    <a:ext uri="{9D8B030D-6E8A-4147-A177-3AD203B41FA5}">
                      <a16:colId xmlns:a16="http://schemas.microsoft.com/office/drawing/2014/main" val="2150801000"/>
                    </a:ext>
                  </a:extLst>
                </a:gridCol>
                <a:gridCol w="7607193">
                  <a:extLst>
                    <a:ext uri="{9D8B030D-6E8A-4147-A177-3AD203B41FA5}">
                      <a16:colId xmlns:a16="http://schemas.microsoft.com/office/drawing/2014/main" val="2381105358"/>
                    </a:ext>
                  </a:extLst>
                </a:gridCol>
              </a:tblGrid>
              <a:tr h="641350">
                <a:tc>
                  <a:txBody>
                    <a:bodyPr/>
                    <a:lstStyle/>
                    <a:p>
                      <a:pPr marL="0" marR="265430">
                        <a:lnSpc>
                          <a:spcPct val="150000"/>
                        </a:lnSpc>
                      </a:pPr>
                      <a:r>
                        <a:rPr lang="en-US" sz="2800">
                          <a:effectLst/>
                        </a:rPr>
                        <a:t>11</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Payment_method</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Phương thức thanh toán</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41168401"/>
                  </a:ext>
                </a:extLst>
              </a:tr>
              <a:tr h="641350">
                <a:tc>
                  <a:txBody>
                    <a:bodyPr/>
                    <a:lstStyle/>
                    <a:p>
                      <a:pPr marL="0" marR="265430">
                        <a:lnSpc>
                          <a:spcPct val="150000"/>
                        </a:lnSpc>
                      </a:pPr>
                      <a:r>
                        <a:rPr lang="en-US" sz="2800">
                          <a:effectLst/>
                        </a:rPr>
                        <a:t>12</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Customer_id</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Mã khách hàng</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91025318"/>
                  </a:ext>
                </a:extLst>
              </a:tr>
              <a:tr h="641350">
                <a:tc>
                  <a:txBody>
                    <a:bodyPr/>
                    <a:lstStyle/>
                    <a:p>
                      <a:pPr marL="0" marR="265430">
                        <a:lnSpc>
                          <a:spcPct val="150000"/>
                        </a:lnSpc>
                      </a:pPr>
                      <a:r>
                        <a:rPr lang="en-US" sz="2800">
                          <a:effectLst/>
                        </a:rPr>
                        <a:t>13</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Year</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Năm</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1128349"/>
                  </a:ext>
                </a:extLst>
              </a:tr>
              <a:tr h="641350">
                <a:tc>
                  <a:txBody>
                    <a:bodyPr/>
                    <a:lstStyle/>
                    <a:p>
                      <a:pPr marL="0" marR="265430">
                        <a:lnSpc>
                          <a:spcPct val="150000"/>
                        </a:lnSpc>
                      </a:pPr>
                      <a:r>
                        <a:rPr lang="en-US" sz="2800">
                          <a:effectLst/>
                        </a:rPr>
                        <a:t>14</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Month</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Ngày tháng</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3669254"/>
                  </a:ext>
                </a:extLst>
              </a:tr>
              <a:tr h="641350">
                <a:tc>
                  <a:txBody>
                    <a:bodyPr/>
                    <a:lstStyle/>
                    <a:p>
                      <a:pPr marL="0" marR="265430">
                        <a:lnSpc>
                          <a:spcPct val="150000"/>
                        </a:lnSpc>
                      </a:pPr>
                      <a:r>
                        <a:rPr lang="en-US" sz="2800">
                          <a:effectLst/>
                        </a:rPr>
                        <a:t>15</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Ref_num</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Số tham chiếu</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61571772"/>
                  </a:ext>
                </a:extLst>
              </a:tr>
              <a:tr h="641350">
                <a:tc>
                  <a:txBody>
                    <a:bodyPr/>
                    <a:lstStyle/>
                    <a:p>
                      <a:pPr marL="0" marR="265430">
                        <a:lnSpc>
                          <a:spcPct val="150000"/>
                        </a:lnSpc>
                      </a:pPr>
                      <a:r>
                        <a:rPr lang="en-US" sz="2800">
                          <a:effectLst/>
                        </a:rPr>
                        <a:t>16</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tabLst>
                          <a:tab pos="1314450" algn="l"/>
                        </a:tabLst>
                      </a:pPr>
                      <a:r>
                        <a:rPr lang="en-US" sz="2800">
                          <a:effectLst/>
                        </a:rPr>
                        <a:t>Name Prefix	</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Danh xưng</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47155563"/>
                  </a:ext>
                </a:extLst>
              </a:tr>
              <a:tr h="641350">
                <a:tc>
                  <a:txBody>
                    <a:bodyPr/>
                    <a:lstStyle/>
                    <a:p>
                      <a:pPr marL="0" marR="265430">
                        <a:lnSpc>
                          <a:spcPct val="150000"/>
                        </a:lnSpc>
                      </a:pPr>
                      <a:r>
                        <a:rPr lang="en-US" sz="2800">
                          <a:effectLst/>
                        </a:rPr>
                        <a:t>17</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First Name</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Tên</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1395346"/>
                  </a:ext>
                </a:extLst>
              </a:tr>
              <a:tr h="641350">
                <a:tc>
                  <a:txBody>
                    <a:bodyPr/>
                    <a:lstStyle/>
                    <a:p>
                      <a:pPr marL="0" marR="265430">
                        <a:lnSpc>
                          <a:spcPct val="150000"/>
                        </a:lnSpc>
                      </a:pPr>
                      <a:r>
                        <a:rPr lang="en-US" sz="2800">
                          <a:effectLst/>
                        </a:rPr>
                        <a:t>18</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Middle Initial</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Tên đệm</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50024421"/>
                  </a:ext>
                </a:extLst>
              </a:tr>
              <a:tr h="641350">
                <a:tc>
                  <a:txBody>
                    <a:bodyPr/>
                    <a:lstStyle/>
                    <a:p>
                      <a:pPr marL="0" marR="265430">
                        <a:lnSpc>
                          <a:spcPct val="150000"/>
                        </a:lnSpc>
                      </a:pPr>
                      <a:r>
                        <a:rPr lang="en-US" sz="2800">
                          <a:effectLst/>
                        </a:rPr>
                        <a:t>19</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Last Name</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Họ</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40775617"/>
                  </a:ext>
                </a:extLst>
              </a:tr>
              <a:tr h="641350">
                <a:tc>
                  <a:txBody>
                    <a:bodyPr/>
                    <a:lstStyle/>
                    <a:p>
                      <a:pPr marL="0" marR="265430">
                        <a:lnSpc>
                          <a:spcPct val="150000"/>
                        </a:lnSpc>
                      </a:pPr>
                      <a:r>
                        <a:rPr lang="en-US" sz="2800">
                          <a:effectLst/>
                        </a:rPr>
                        <a:t>20</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Gender</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Giới tính</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79978159"/>
                  </a:ext>
                </a:extLst>
              </a:tr>
              <a:tr h="641350">
                <a:tc>
                  <a:txBody>
                    <a:bodyPr/>
                    <a:lstStyle/>
                    <a:p>
                      <a:pPr marL="0" marR="265430">
                        <a:lnSpc>
                          <a:spcPct val="150000"/>
                        </a:lnSpc>
                      </a:pPr>
                      <a:r>
                        <a:rPr lang="en-US" sz="2800">
                          <a:effectLst/>
                        </a:rPr>
                        <a:t>21</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Age</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Tuổi</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72909575"/>
                  </a:ext>
                </a:extLst>
              </a:tr>
              <a:tr h="641350">
                <a:tc>
                  <a:txBody>
                    <a:bodyPr/>
                    <a:lstStyle/>
                    <a:p>
                      <a:pPr marL="0" marR="265430">
                        <a:lnSpc>
                          <a:spcPct val="150000"/>
                        </a:lnSpc>
                      </a:pPr>
                      <a:r>
                        <a:rPr lang="en-US" sz="2800">
                          <a:effectLst/>
                        </a:rPr>
                        <a:t>22</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E Mail</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rPr>
                        <a:t>Địa chỉ thư điện tử</a:t>
                      </a:r>
                      <a:endParaRPr lang="en-US" sz="2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1119328"/>
                  </a:ext>
                </a:extLst>
              </a:tr>
            </a:tbl>
          </a:graphicData>
        </a:graphic>
      </p:graphicFrame>
    </p:spTree>
    <p:extLst>
      <p:ext uri="{BB962C8B-B14F-4D97-AF65-F5344CB8AC3E}">
        <p14:creationId xmlns:p14="http://schemas.microsoft.com/office/powerpoint/2010/main" val="4201033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8B04-F264-06FA-15D9-5E901BF665A7}"/>
              </a:ext>
            </a:extLst>
          </p:cNvPr>
          <p:cNvSpPr>
            <a:spLocks noGrp="1"/>
          </p:cNvSpPr>
          <p:nvPr>
            <p:ph type="title" idx="4294967295"/>
          </p:nvPr>
        </p:nvSpPr>
        <p:spPr>
          <a:xfrm>
            <a:off x="0" y="274638"/>
            <a:ext cx="18135600" cy="1143000"/>
          </a:xfrm>
        </p:spPr>
        <p:txBody>
          <a:bodyPr>
            <a:normAutofit/>
          </a:bodyPr>
          <a:lstStyle/>
          <a:p>
            <a:pPr rtl="0" eaLnBrk="1" latinLnBrk="0" hangingPunct="1"/>
            <a:r>
              <a:rPr lang="en-US" sz="6700" kern="1200" spc="-461">
                <a:solidFill>
                  <a:srgbClr val="00694C"/>
                </a:solidFill>
                <a:effectLst/>
                <a:latin typeface="Times New Roman" panose="02020603050405020304" pitchFamily="18" charset="0"/>
                <a:ea typeface="+mn-ea"/>
                <a:cs typeface="Times New Roman" panose="02020603050405020304" pitchFamily="18" charset="0"/>
              </a:rPr>
              <a:t>CHƯƠNG 3:HIỆN THỰC HÓA NGHIÊN CỨU</a:t>
            </a:r>
            <a:endParaRPr lang="en-US" sz="6700">
              <a:effectLst/>
              <a:latin typeface="Times New Roman" panose="02020603050405020304" pitchFamily="18" charset="0"/>
              <a:cs typeface="Times New Roman" panose="02020603050405020304" pitchFamily="18" charset="0"/>
            </a:endParaRPr>
          </a:p>
          <a:p>
            <a:endParaRPr lang="en-US"/>
          </a:p>
        </p:txBody>
      </p:sp>
      <p:cxnSp>
        <p:nvCxnSpPr>
          <p:cNvPr id="4" name="Straight Connector 3">
            <a:extLst>
              <a:ext uri="{FF2B5EF4-FFF2-40B4-BE49-F238E27FC236}">
                <a16:creationId xmlns:a16="http://schemas.microsoft.com/office/drawing/2014/main" id="{0F21DF66-2223-9423-E6DC-03591E130C0C}"/>
              </a:ext>
            </a:extLst>
          </p:cNvPr>
          <p:cNvCxnSpPr/>
          <p:nvPr/>
        </p:nvCxnSpPr>
        <p:spPr>
          <a:xfrm>
            <a:off x="1219200" y="1104900"/>
            <a:ext cx="15621000"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BD50040D-371F-FE1D-38E5-C73972002BB1}"/>
              </a:ext>
            </a:extLst>
          </p:cNvPr>
          <p:cNvGraphicFramePr>
            <a:graphicFrameLocks noGrp="1"/>
          </p:cNvGraphicFramePr>
          <p:nvPr>
            <p:extLst>
              <p:ext uri="{D42A27DB-BD31-4B8C-83A1-F6EECF244321}">
                <p14:modId xmlns:p14="http://schemas.microsoft.com/office/powerpoint/2010/main" val="2561571072"/>
              </p:ext>
            </p:extLst>
          </p:nvPr>
        </p:nvGraphicFramePr>
        <p:xfrm>
          <a:off x="1219201" y="1417639"/>
          <a:ext cx="15773398" cy="7535860"/>
        </p:xfrm>
        <a:graphic>
          <a:graphicData uri="http://schemas.openxmlformats.org/drawingml/2006/table">
            <a:tbl>
              <a:tblPr bandRow="1">
                <a:tableStyleId>{5C22544A-7EE6-4342-B048-85BDC9FD1C3A}</a:tableStyleId>
              </a:tblPr>
              <a:tblGrid>
                <a:gridCol w="3346876">
                  <a:extLst>
                    <a:ext uri="{9D8B030D-6E8A-4147-A177-3AD203B41FA5}">
                      <a16:colId xmlns:a16="http://schemas.microsoft.com/office/drawing/2014/main" val="2356869119"/>
                    </a:ext>
                  </a:extLst>
                </a:gridCol>
                <a:gridCol w="5136296">
                  <a:extLst>
                    <a:ext uri="{9D8B030D-6E8A-4147-A177-3AD203B41FA5}">
                      <a16:colId xmlns:a16="http://schemas.microsoft.com/office/drawing/2014/main" val="2379587841"/>
                    </a:ext>
                  </a:extLst>
                </a:gridCol>
                <a:gridCol w="7290226">
                  <a:extLst>
                    <a:ext uri="{9D8B030D-6E8A-4147-A177-3AD203B41FA5}">
                      <a16:colId xmlns:a16="http://schemas.microsoft.com/office/drawing/2014/main" val="3804870777"/>
                    </a:ext>
                  </a:extLst>
                </a:gridCol>
              </a:tblGrid>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23</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Customer Since</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Ngày đăng ký khách hàng</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85577340"/>
                  </a:ext>
                </a:extLst>
              </a:tr>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24</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Phone No.</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Số điện thoại</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23498538"/>
                  </a:ext>
                </a:extLst>
              </a:tr>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25</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Place Name</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Tên địa điểm</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92527330"/>
                  </a:ext>
                </a:extLst>
              </a:tr>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26</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County</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Quận</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09323974"/>
                  </a:ext>
                </a:extLst>
              </a:tr>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27</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City</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Thành phố</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8289663"/>
                  </a:ext>
                </a:extLst>
              </a:tr>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28</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State</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Tiểu bang</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12331479"/>
                  </a:ext>
                </a:extLst>
              </a:tr>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29</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zip</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Mã Zip</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8512536"/>
                  </a:ext>
                </a:extLst>
              </a:tr>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30</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Region</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Khu vực</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96113400"/>
                  </a:ext>
                </a:extLst>
              </a:tr>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31</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User Name</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Tên người dùng</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64847242"/>
                  </a:ext>
                </a:extLst>
              </a:tr>
              <a:tr h="753586">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32</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Discount_Percent</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265430">
                        <a:lnSpc>
                          <a:spcPct val="150000"/>
                        </a:lnSpc>
                      </a:pPr>
                      <a:r>
                        <a:rPr lang="en-US" sz="2800">
                          <a:effectLst/>
                          <a:latin typeface="Times New Roman" panose="02020603050405020304" pitchFamily="18" charset="0"/>
                          <a:cs typeface="Times New Roman" panose="02020603050405020304" pitchFamily="18" charset="0"/>
                        </a:rPr>
                        <a:t>Phần trăm chiết khấu</a:t>
                      </a:r>
                      <a:endParaRPr lang="en-US"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46477331"/>
                  </a:ext>
                </a:extLst>
              </a:tr>
            </a:tbl>
          </a:graphicData>
        </a:graphic>
      </p:graphicFrame>
    </p:spTree>
    <p:extLst>
      <p:ext uri="{BB962C8B-B14F-4D97-AF65-F5344CB8AC3E}">
        <p14:creationId xmlns:p14="http://schemas.microsoft.com/office/powerpoint/2010/main" val="2156914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5D65-A1FC-4B0A-14B7-40518387D845}"/>
              </a:ext>
            </a:extLst>
          </p:cNvPr>
          <p:cNvSpPr>
            <a:spLocks noGrp="1"/>
          </p:cNvSpPr>
          <p:nvPr>
            <p:ph type="title" idx="4294967295"/>
          </p:nvPr>
        </p:nvSpPr>
        <p:spPr>
          <a:xfrm>
            <a:off x="0" y="274638"/>
            <a:ext cx="18059400" cy="1143000"/>
          </a:xfrm>
        </p:spPr>
        <p:txBody>
          <a:bodyPr>
            <a:normAutofit/>
          </a:bodyPr>
          <a:lstStyle/>
          <a:p>
            <a:r>
              <a:rPr lang="en-US" sz="6700" kern="1200" spc="-461">
                <a:solidFill>
                  <a:srgbClr val="00694C"/>
                </a:solidFill>
                <a:effectLst/>
                <a:latin typeface="Times New Roman" panose="02020603050405020304" pitchFamily="18" charset="0"/>
                <a:ea typeface="+mj-ea"/>
                <a:cs typeface="Times New Roman" panose="02020603050405020304" pitchFamily="18" charset="0"/>
              </a:rPr>
              <a:t>CHƯƠNG 3:HIỆN THỰC HÓA NGHIÊN CỨU</a:t>
            </a:r>
            <a:endParaRPr lang="en-US"/>
          </a:p>
        </p:txBody>
      </p:sp>
      <p:cxnSp>
        <p:nvCxnSpPr>
          <p:cNvPr id="4" name="Straight Connector 3">
            <a:extLst>
              <a:ext uri="{FF2B5EF4-FFF2-40B4-BE49-F238E27FC236}">
                <a16:creationId xmlns:a16="http://schemas.microsoft.com/office/drawing/2014/main" id="{66A00AE9-613A-E5FE-47F5-9BF84AF7A3E1}"/>
              </a:ext>
            </a:extLst>
          </p:cNvPr>
          <p:cNvCxnSpPr/>
          <p:nvPr/>
        </p:nvCxnSpPr>
        <p:spPr>
          <a:xfrm>
            <a:off x="1981200" y="1333500"/>
            <a:ext cx="141732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9D29D9-366C-80E1-E08C-723239DFE3F2}"/>
              </a:ext>
            </a:extLst>
          </p:cNvPr>
          <p:cNvSpPr txBox="1"/>
          <p:nvPr/>
        </p:nvSpPr>
        <p:spPr>
          <a:xfrm>
            <a:off x="990600" y="1333500"/>
            <a:ext cx="14173200" cy="8411662"/>
          </a:xfrm>
          <a:prstGeom prst="rect">
            <a:avLst/>
          </a:prstGeom>
          <a:noFill/>
        </p:spPr>
        <p:txBody>
          <a:bodyPr wrap="square">
            <a:spAutoFit/>
          </a:bodyPr>
          <a:lstStyle/>
          <a:p>
            <a:pPr marL="457200" marR="265430" lvl="0" indent="-457200" algn="just">
              <a:lnSpc>
                <a:spcPct val="150000"/>
              </a:lnSpc>
              <a:spcBef>
                <a:spcPts val="500"/>
              </a:spcBef>
              <a:spcAft>
                <a:spcPts val="500"/>
              </a:spcAft>
              <a:buFont typeface="Wingdings" panose="05000000000000000000" pitchFamily="2" charset="2"/>
              <a:buChar char="v"/>
            </a:pPr>
            <a:r>
              <a:rPr lang="en-US" sz="4400" b="1">
                <a:solidFill>
                  <a:srgbClr val="000000"/>
                </a:solidFill>
                <a:latin typeface="Times New Roman" panose="02020603050405020304" pitchFamily="18" charset="0"/>
                <a:ea typeface="Times New Roman" panose="02020603050405020304" pitchFamily="18" charset="0"/>
              </a:rPr>
              <a:t>Những bài toán đặt ra:</a:t>
            </a:r>
            <a:endParaRPr lang="en-US" sz="4400" b="1">
              <a:solidFill>
                <a:srgbClr val="000000"/>
              </a:solidFill>
              <a:effectLst/>
              <a:latin typeface="Times New Roman" panose="02020603050405020304" pitchFamily="18" charset="0"/>
              <a:ea typeface="Times New Roman" panose="02020603050405020304" pitchFamily="18" charset="0"/>
            </a:endParaRPr>
          </a:p>
          <a:p>
            <a:pPr marL="342900" marR="265430" lvl="0" indent="-342900" algn="just">
              <a:lnSpc>
                <a:spcPct val="150000"/>
              </a:lnSpc>
              <a:spcBef>
                <a:spcPts val="500"/>
              </a:spcBef>
              <a:spcAft>
                <a:spcPts val="500"/>
              </a:spcAft>
              <a:buFont typeface="Wingdings" panose="05000000000000000000" pitchFamily="2" charset="2"/>
              <a:buChar char=""/>
            </a:pPr>
            <a:r>
              <a:rPr lang="en-US" sz="3000">
                <a:solidFill>
                  <a:srgbClr val="000000"/>
                </a:solidFill>
                <a:effectLst/>
                <a:latin typeface="Times New Roman" panose="02020603050405020304" pitchFamily="18" charset="0"/>
                <a:ea typeface="Times New Roman" panose="02020603050405020304" pitchFamily="18" charset="0"/>
              </a:rPr>
              <a:t>Cho biết doanh thu bán hàng ở từng tiểu bang ?</a:t>
            </a:r>
            <a:endParaRPr lang="en-US" sz="3000">
              <a:effectLst/>
              <a:latin typeface="Times New Roman" panose="02020603050405020304" pitchFamily="18" charset="0"/>
              <a:ea typeface="Times New Roman" panose="02020603050405020304" pitchFamily="18" charset="0"/>
            </a:endParaRPr>
          </a:p>
          <a:p>
            <a:pPr marL="342900" marR="265430" lvl="0" indent="-342900" algn="just">
              <a:lnSpc>
                <a:spcPct val="150000"/>
              </a:lnSpc>
              <a:spcBef>
                <a:spcPts val="500"/>
              </a:spcBef>
              <a:spcAft>
                <a:spcPts val="500"/>
              </a:spcAft>
              <a:buFont typeface="Wingdings" panose="05000000000000000000" pitchFamily="2" charset="2"/>
              <a:buChar char=""/>
            </a:pPr>
            <a:r>
              <a:rPr lang="en-US" sz="3000">
                <a:solidFill>
                  <a:srgbClr val="000000"/>
                </a:solidFill>
                <a:effectLst/>
                <a:latin typeface="Times New Roman" panose="02020603050405020304" pitchFamily="18" charset="0"/>
                <a:ea typeface="Times New Roman" panose="02020603050405020304" pitchFamily="18" charset="0"/>
              </a:rPr>
              <a:t>Doanh thu của công ty hàng tháng là bao nhiêu ?</a:t>
            </a:r>
            <a:endParaRPr lang="en-US" sz="3000">
              <a:effectLst/>
              <a:latin typeface="Times New Roman" panose="02020603050405020304" pitchFamily="18" charset="0"/>
              <a:ea typeface="Times New Roman" panose="02020603050405020304" pitchFamily="18" charset="0"/>
            </a:endParaRPr>
          </a:p>
          <a:p>
            <a:pPr marL="342900" marR="265430" lvl="0" indent="-342900" algn="just">
              <a:lnSpc>
                <a:spcPct val="150000"/>
              </a:lnSpc>
              <a:spcBef>
                <a:spcPts val="500"/>
              </a:spcBef>
              <a:spcAft>
                <a:spcPts val="500"/>
              </a:spcAft>
              <a:buFont typeface="Wingdings" panose="05000000000000000000" pitchFamily="2" charset="2"/>
              <a:buChar char=""/>
            </a:pPr>
            <a:r>
              <a:rPr lang="en-US" sz="3000">
                <a:solidFill>
                  <a:srgbClr val="000000"/>
                </a:solidFill>
                <a:effectLst/>
                <a:latin typeface="Times New Roman" panose="02020603050405020304" pitchFamily="18" charset="0"/>
                <a:ea typeface="Times New Roman" panose="02020603050405020304" pitchFamily="18" charset="0"/>
              </a:rPr>
              <a:t>Cho biết doanh thu theo tuổi ?</a:t>
            </a:r>
            <a:endParaRPr lang="en-US" sz="3000">
              <a:effectLst/>
              <a:latin typeface="Times New Roman" panose="02020603050405020304" pitchFamily="18" charset="0"/>
              <a:ea typeface="Times New Roman" panose="02020603050405020304" pitchFamily="18" charset="0"/>
            </a:endParaRPr>
          </a:p>
          <a:p>
            <a:pPr marL="342900" marR="265430" lvl="0" indent="-342900" algn="just">
              <a:lnSpc>
                <a:spcPct val="150000"/>
              </a:lnSpc>
              <a:spcBef>
                <a:spcPts val="500"/>
              </a:spcBef>
              <a:spcAft>
                <a:spcPts val="500"/>
              </a:spcAft>
              <a:buFont typeface="Wingdings" panose="05000000000000000000" pitchFamily="2" charset="2"/>
              <a:buChar char=""/>
            </a:pPr>
            <a:r>
              <a:rPr lang="en-US" sz="3000">
                <a:solidFill>
                  <a:srgbClr val="000000"/>
                </a:solidFill>
                <a:effectLst/>
                <a:latin typeface="Times New Roman" panose="02020603050405020304" pitchFamily="18" charset="0"/>
                <a:ea typeface="Times New Roman" panose="02020603050405020304" pitchFamily="18" charset="0"/>
              </a:rPr>
              <a:t>Cho biết tương quan giữa số lượng và tỷ lệ chiết khấu.?</a:t>
            </a:r>
            <a:endParaRPr lang="en-US" sz="3000">
              <a:effectLst/>
              <a:latin typeface="Times New Roman" panose="02020603050405020304" pitchFamily="18" charset="0"/>
              <a:ea typeface="Times New Roman" panose="02020603050405020304" pitchFamily="18" charset="0"/>
            </a:endParaRPr>
          </a:p>
          <a:p>
            <a:pPr marL="342900" marR="265430" lvl="0" indent="-342900" algn="just">
              <a:lnSpc>
                <a:spcPct val="150000"/>
              </a:lnSpc>
              <a:spcBef>
                <a:spcPts val="500"/>
              </a:spcBef>
              <a:spcAft>
                <a:spcPts val="500"/>
              </a:spcAft>
              <a:buFont typeface="Wingdings" panose="05000000000000000000" pitchFamily="2" charset="2"/>
              <a:buChar char=""/>
            </a:pPr>
            <a:r>
              <a:rPr lang="en-US" sz="3000">
                <a:solidFill>
                  <a:srgbClr val="000000"/>
                </a:solidFill>
                <a:effectLst/>
                <a:latin typeface="Times New Roman" panose="02020603050405020304" pitchFamily="18" charset="0"/>
                <a:ea typeface="Times New Roman" panose="02020603050405020304" pitchFamily="18" charset="0"/>
              </a:rPr>
              <a:t>Phần trăm mỗi khu vực là bao nhiêu?</a:t>
            </a:r>
            <a:endParaRPr lang="en-US" sz="3000">
              <a:effectLst/>
              <a:latin typeface="Times New Roman" panose="02020603050405020304" pitchFamily="18" charset="0"/>
              <a:ea typeface="Times New Roman" panose="02020603050405020304" pitchFamily="18" charset="0"/>
            </a:endParaRPr>
          </a:p>
          <a:p>
            <a:pPr marL="342900" marR="265430" lvl="0" indent="-342900" algn="just">
              <a:lnSpc>
                <a:spcPct val="150000"/>
              </a:lnSpc>
              <a:spcBef>
                <a:spcPts val="500"/>
              </a:spcBef>
              <a:spcAft>
                <a:spcPts val="500"/>
              </a:spcAft>
              <a:buFont typeface="Wingdings" panose="05000000000000000000" pitchFamily="2" charset="2"/>
              <a:buChar char=""/>
            </a:pPr>
            <a:r>
              <a:rPr lang="en-US" sz="3000">
                <a:solidFill>
                  <a:srgbClr val="000000"/>
                </a:solidFill>
                <a:effectLst/>
                <a:latin typeface="Times New Roman" panose="02020603050405020304" pitchFamily="18" charset="0"/>
                <a:ea typeface="Times New Roman" panose="02020603050405020304" pitchFamily="18" charset="0"/>
              </a:rPr>
              <a:t>Doanh thu mỗi doanh mục sản phẩm là bao nhiêu?</a:t>
            </a:r>
            <a:endParaRPr lang="en-US" sz="3000">
              <a:effectLst/>
              <a:latin typeface="Times New Roman" panose="02020603050405020304" pitchFamily="18" charset="0"/>
              <a:ea typeface="Times New Roman" panose="02020603050405020304" pitchFamily="18" charset="0"/>
            </a:endParaRPr>
          </a:p>
          <a:p>
            <a:pPr marL="342900" marR="265430" lvl="0" indent="-342900" algn="just">
              <a:lnSpc>
                <a:spcPct val="150000"/>
              </a:lnSpc>
              <a:spcBef>
                <a:spcPts val="500"/>
              </a:spcBef>
              <a:spcAft>
                <a:spcPts val="500"/>
              </a:spcAft>
              <a:buFont typeface="Wingdings" panose="05000000000000000000" pitchFamily="2" charset="2"/>
              <a:buChar char=""/>
            </a:pPr>
            <a:r>
              <a:rPr lang="en-US" sz="3000">
                <a:solidFill>
                  <a:srgbClr val="000000"/>
                </a:solidFill>
                <a:effectLst/>
                <a:latin typeface="Times New Roman" panose="02020603050405020304" pitchFamily="18" charset="0"/>
                <a:ea typeface="Times New Roman" panose="02020603050405020304" pitchFamily="18" charset="0"/>
              </a:rPr>
              <a:t>Cho biết tổng doanh thu trung bình của mỗi tiểu bang?</a:t>
            </a:r>
            <a:endParaRPr lang="en-US" sz="3000">
              <a:effectLst/>
              <a:latin typeface="Times New Roman" panose="02020603050405020304" pitchFamily="18" charset="0"/>
              <a:ea typeface="Times New Roman" panose="02020603050405020304" pitchFamily="18" charset="0"/>
            </a:endParaRPr>
          </a:p>
          <a:p>
            <a:pPr marL="342900" marR="265430" lvl="0" indent="-342900" algn="just">
              <a:lnSpc>
                <a:spcPct val="150000"/>
              </a:lnSpc>
              <a:spcBef>
                <a:spcPts val="500"/>
              </a:spcBef>
              <a:spcAft>
                <a:spcPts val="500"/>
              </a:spcAft>
              <a:buFont typeface="Wingdings" panose="05000000000000000000" pitchFamily="2" charset="2"/>
              <a:buChar char=""/>
            </a:pPr>
            <a:r>
              <a:rPr lang="en-US" sz="3000">
                <a:solidFill>
                  <a:srgbClr val="000000"/>
                </a:solidFill>
                <a:effectLst/>
                <a:latin typeface="Times New Roman" panose="02020603050405020304" pitchFamily="18" charset="0"/>
                <a:ea typeface="Times New Roman" panose="02020603050405020304" pitchFamily="18" charset="0"/>
              </a:rPr>
              <a:t>Cho biết tần suất đặt hàng?</a:t>
            </a:r>
            <a:endParaRPr lang="en-US" sz="3000">
              <a:effectLst/>
              <a:latin typeface="Times New Roman" panose="02020603050405020304" pitchFamily="18" charset="0"/>
              <a:ea typeface="Times New Roman" panose="02020603050405020304" pitchFamily="18" charset="0"/>
            </a:endParaRPr>
          </a:p>
          <a:p>
            <a:pPr marL="342900" marR="265430" lvl="0" indent="-342900" algn="just">
              <a:lnSpc>
                <a:spcPct val="150000"/>
              </a:lnSpc>
              <a:spcBef>
                <a:spcPts val="500"/>
              </a:spcBef>
              <a:spcAft>
                <a:spcPts val="500"/>
              </a:spcAft>
              <a:buFont typeface="Wingdings" panose="05000000000000000000" pitchFamily="2" charset="2"/>
              <a:buChar char=""/>
            </a:pPr>
            <a:r>
              <a:rPr lang="en-US" sz="3000">
                <a:solidFill>
                  <a:srgbClr val="000000"/>
                </a:solidFill>
                <a:effectLst/>
                <a:latin typeface="Times New Roman" panose="02020603050405020304" pitchFamily="18" charset="0"/>
                <a:ea typeface="Times New Roman" panose="02020603050405020304" pitchFamily="18" charset="0"/>
              </a:rPr>
              <a:t>Xây dựng Dashboard như thế nào?</a:t>
            </a:r>
            <a:endParaRPr lang="en-US" sz="3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4788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5F893-9DD7-65C0-2236-5AEB9C64E704}"/>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4" name="Straight Connector 3">
            <a:extLst>
              <a:ext uri="{FF2B5EF4-FFF2-40B4-BE49-F238E27FC236}">
                <a16:creationId xmlns:a16="http://schemas.microsoft.com/office/drawing/2014/main" id="{8EA53DF7-A568-D7BE-FF64-0B03DD975DBA}"/>
              </a:ext>
            </a:extLst>
          </p:cNvPr>
          <p:cNvCxnSpPr/>
          <p:nvPr/>
        </p:nvCxnSpPr>
        <p:spPr>
          <a:xfrm>
            <a:off x="1905000" y="1333500"/>
            <a:ext cx="146304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91BC43D-CFA5-742C-9443-0DF8631D9FF9}"/>
              </a:ext>
            </a:extLst>
          </p:cNvPr>
          <p:cNvSpPr txBox="1"/>
          <p:nvPr/>
        </p:nvSpPr>
        <p:spPr>
          <a:xfrm>
            <a:off x="2362200" y="1528515"/>
            <a:ext cx="12039600" cy="707886"/>
          </a:xfrm>
          <a:prstGeom prst="rect">
            <a:avLst/>
          </a:prstGeom>
          <a:noFill/>
        </p:spPr>
        <p:txBody>
          <a:bodyPr wrap="square" rtlCol="0">
            <a:spAutoFit/>
          </a:bodyPr>
          <a:lstStyle/>
          <a:p>
            <a:pPr marL="285750" indent="-285750">
              <a:buFont typeface="Wingdings" panose="05000000000000000000" pitchFamily="2" charset="2"/>
              <a:buChar char="q"/>
            </a:pPr>
            <a:r>
              <a:rPr lang="en-US" sz="4000" b="1">
                <a:latin typeface="Times New Roman" panose="02020603050405020304" pitchFamily="18" charset="0"/>
                <a:cs typeface="Times New Roman" panose="02020603050405020304" pitchFamily="18" charset="0"/>
              </a:rPr>
              <a:t> Giao diện phần mềm</a:t>
            </a:r>
          </a:p>
        </p:txBody>
      </p:sp>
      <p:pic>
        <p:nvPicPr>
          <p:cNvPr id="5122" name="Picture 1">
            <a:extLst>
              <a:ext uri="{FF2B5EF4-FFF2-40B4-BE49-F238E27FC236}">
                <a16:creationId xmlns:a16="http://schemas.microsoft.com/office/drawing/2014/main" id="{9110A923-E04E-69BD-69C3-ED0CC635B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392363"/>
            <a:ext cx="14249400" cy="701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8028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A94A-0F9B-25AB-BDD5-786990051505}"/>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3" name="Straight Connector 2">
            <a:extLst>
              <a:ext uri="{FF2B5EF4-FFF2-40B4-BE49-F238E27FC236}">
                <a16:creationId xmlns:a16="http://schemas.microsoft.com/office/drawing/2014/main" id="{90A0ECBF-9B2C-30D8-07FB-0FAB050AA783}"/>
              </a:ext>
            </a:extLst>
          </p:cNvPr>
          <p:cNvCxnSpPr/>
          <p:nvPr/>
        </p:nvCxnSpPr>
        <p:spPr>
          <a:xfrm>
            <a:off x="1905000" y="1333500"/>
            <a:ext cx="14630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585D5A-3BAB-EE28-C42A-0DD471BCD083}"/>
              </a:ext>
            </a:extLst>
          </p:cNvPr>
          <p:cNvSpPr txBox="1"/>
          <p:nvPr/>
        </p:nvSpPr>
        <p:spPr>
          <a:xfrm>
            <a:off x="2034540" y="1535817"/>
            <a:ext cx="12039600" cy="1323439"/>
          </a:xfrm>
          <a:prstGeom prst="rect">
            <a:avLst/>
          </a:prstGeom>
          <a:noFill/>
        </p:spPr>
        <p:txBody>
          <a:bodyPr wrap="square" rtlCol="0">
            <a:spAutoFit/>
          </a:bodyPr>
          <a:lstStyle/>
          <a:p>
            <a:pPr marL="285750" indent="-285750">
              <a:buFont typeface="Wingdings" panose="05000000000000000000" pitchFamily="2" charset="2"/>
              <a:buChar char="q"/>
            </a:pPr>
            <a:r>
              <a:rPr lang="en-US" sz="4000" b="1">
                <a:latin typeface="Times New Roman" panose="02020603050405020304" pitchFamily="18" charset="0"/>
                <a:cs typeface="Times New Roman" panose="02020603050405020304" pitchFamily="18" charset="0"/>
              </a:rPr>
              <a:t> Thu thập dữ liệu</a:t>
            </a:r>
          </a:p>
          <a:p>
            <a:r>
              <a:rPr lang="en-US" sz="4000" b="1">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Sử dụng dữ liệu trên trang </a:t>
            </a:r>
            <a:r>
              <a:rPr lang="en-US" sz="3500" u="sng">
                <a:hlinkClick r:id="rId2"/>
              </a:rPr>
              <a:t>http://www.Kaggle.com</a:t>
            </a:r>
            <a:r>
              <a:rPr lang="en-US" u="sng"/>
              <a:t>.</a:t>
            </a:r>
            <a:endParaRPr lang="en-US" sz="4000">
              <a:latin typeface="Times New Roman" panose="02020603050405020304" pitchFamily="18" charset="0"/>
              <a:cs typeface="Times New Roman" panose="02020603050405020304" pitchFamily="18" charset="0"/>
            </a:endParaRPr>
          </a:p>
        </p:txBody>
      </p:sp>
      <p:pic>
        <p:nvPicPr>
          <p:cNvPr id="6146" name="Picture 1">
            <a:extLst>
              <a:ext uri="{FF2B5EF4-FFF2-40B4-BE49-F238E27FC236}">
                <a16:creationId xmlns:a16="http://schemas.microsoft.com/office/drawing/2014/main" id="{6D1C4030-62D7-A6C6-C138-D13227588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480" y="2977435"/>
            <a:ext cx="14142720" cy="635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334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5EE0-85E0-8531-F397-644CC6AB8859}"/>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3" name="Straight Connector 2">
            <a:extLst>
              <a:ext uri="{FF2B5EF4-FFF2-40B4-BE49-F238E27FC236}">
                <a16:creationId xmlns:a16="http://schemas.microsoft.com/office/drawing/2014/main" id="{CBFD2C9E-B7FB-97D5-9373-37BED29B0BE7}"/>
              </a:ext>
            </a:extLst>
          </p:cNvPr>
          <p:cNvCxnSpPr/>
          <p:nvPr/>
        </p:nvCxnSpPr>
        <p:spPr>
          <a:xfrm>
            <a:off x="1905000" y="1333500"/>
            <a:ext cx="146304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B262FFA-E0DC-C220-0CA4-B3AA9EEEB56B}"/>
              </a:ext>
            </a:extLst>
          </p:cNvPr>
          <p:cNvSpPr txBox="1"/>
          <p:nvPr/>
        </p:nvSpPr>
        <p:spPr>
          <a:xfrm>
            <a:off x="2034540" y="1535817"/>
            <a:ext cx="12039600" cy="1323439"/>
          </a:xfrm>
          <a:prstGeom prst="rect">
            <a:avLst/>
          </a:prstGeom>
          <a:noFill/>
        </p:spPr>
        <p:txBody>
          <a:bodyPr wrap="square" rtlCol="0">
            <a:spAutoFit/>
          </a:bodyPr>
          <a:lstStyle/>
          <a:p>
            <a:pPr marL="285750" indent="-285750">
              <a:buFont typeface="Wingdings" panose="05000000000000000000" pitchFamily="2" charset="2"/>
              <a:buChar char="q"/>
            </a:pPr>
            <a:r>
              <a:rPr lang="en-US" sz="4000" b="1">
                <a:latin typeface="Times New Roman" panose="02020603050405020304" pitchFamily="18" charset="0"/>
                <a:cs typeface="Times New Roman" panose="02020603050405020304" pitchFamily="18" charset="0"/>
              </a:rPr>
              <a:t> Kết nối dữ liệu</a:t>
            </a:r>
          </a:p>
          <a:p>
            <a:r>
              <a:rPr lang="en-US" sz="4000" b="1">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Join dữ liệu đã kết nối.</a:t>
            </a:r>
            <a:r>
              <a:rPr lang="en-US" u="sng"/>
              <a:t>.</a:t>
            </a:r>
            <a:endParaRPr lang="en-US" sz="400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FDE01FC6-57EE-EAAE-52AA-5B47D48BA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020" y="3238500"/>
            <a:ext cx="1447038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104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EC85-EB38-A589-DFDA-FA5C1B466BB3}"/>
              </a:ext>
            </a:extLst>
          </p:cNvPr>
          <p:cNvSpPr>
            <a:spLocks noGrp="1"/>
          </p:cNvSpPr>
          <p:nvPr>
            <p:ph type="title" idx="4294967295"/>
          </p:nvPr>
        </p:nvSpPr>
        <p:spPr>
          <a:xfrm>
            <a:off x="0" y="274638"/>
            <a:ext cx="18288000" cy="1143000"/>
          </a:xfrm>
        </p:spPr>
        <p:txBody>
          <a:bodyPr>
            <a:normAutofit/>
          </a:bodyPr>
          <a:lstStyle/>
          <a:p>
            <a:r>
              <a:rPr lang="en-US" sz="6700" kern="1200" spc="-461">
                <a:solidFill>
                  <a:srgbClr val="00694C"/>
                </a:solidFill>
                <a:effectLst/>
                <a:latin typeface="Times New Roman" panose="02020603050405020304" pitchFamily="18" charset="0"/>
                <a:ea typeface="+mj-ea"/>
                <a:cs typeface="Times New Roman" panose="02020603050405020304" pitchFamily="18" charset="0"/>
              </a:rPr>
              <a:t>CHƯƠNG 3:HIỆN THỰC HÓA NGHIÊN CỨU</a:t>
            </a:r>
            <a:endParaRPr lang="en-US"/>
          </a:p>
        </p:txBody>
      </p:sp>
      <p:cxnSp>
        <p:nvCxnSpPr>
          <p:cNvPr id="4" name="Straight Connector 3">
            <a:extLst>
              <a:ext uri="{FF2B5EF4-FFF2-40B4-BE49-F238E27FC236}">
                <a16:creationId xmlns:a16="http://schemas.microsoft.com/office/drawing/2014/main" id="{27F2B9AD-178F-D018-D5F3-43B2250D48A2}"/>
              </a:ext>
            </a:extLst>
          </p:cNvPr>
          <p:cNvCxnSpPr/>
          <p:nvPr/>
        </p:nvCxnSpPr>
        <p:spPr>
          <a:xfrm>
            <a:off x="1905000" y="1333500"/>
            <a:ext cx="145542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15">
            <a:extLst>
              <a:ext uri="{FF2B5EF4-FFF2-40B4-BE49-F238E27FC236}">
                <a16:creationId xmlns:a16="http://schemas.microsoft.com/office/drawing/2014/main" id="{E3FB6ED3-30AD-943C-8AF1-CA33F9D5B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2874664"/>
            <a:ext cx="1541145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7640775-1979-E42B-2513-92A5BEB7FA82}"/>
              </a:ext>
            </a:extLst>
          </p:cNvPr>
          <p:cNvSpPr txBox="1"/>
          <p:nvPr/>
        </p:nvSpPr>
        <p:spPr>
          <a:xfrm>
            <a:off x="1062990" y="1866621"/>
            <a:ext cx="15427622" cy="553998"/>
          </a:xfrm>
          <a:prstGeom prst="rect">
            <a:avLst/>
          </a:prstGeom>
          <a:noFill/>
        </p:spPr>
        <p:txBody>
          <a:bodyPr wrap="square">
            <a:spAutoFit/>
          </a:bodyPr>
          <a:lstStyle/>
          <a:p>
            <a:pPr marL="457200" indent="-457200">
              <a:buFont typeface="Wingdings" panose="05000000000000000000" pitchFamily="2" charset="2"/>
              <a:buChar char="q"/>
            </a:pPr>
            <a:r>
              <a:rPr lang="en-US" sz="3000" b="1">
                <a:effectLst/>
                <a:latin typeface="Times New Roman" panose="02020603050405020304" pitchFamily="18" charset="0"/>
                <a:ea typeface="Times New Roman" panose="02020603050405020304" pitchFamily="18" charset="0"/>
              </a:rPr>
              <a:t>Bản đồ thể hiện doanh thu từng tiểu bang</a:t>
            </a:r>
            <a:endParaRPr lang="en-US" sz="3000" b="1"/>
          </a:p>
        </p:txBody>
      </p:sp>
    </p:spTree>
    <p:extLst>
      <p:ext uri="{BB962C8B-B14F-4D97-AF65-F5344CB8AC3E}">
        <p14:creationId xmlns:p14="http://schemas.microsoft.com/office/powerpoint/2010/main" val="3679465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324-6BE6-FBC4-C82B-C44249AE066E}"/>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3" name="Straight Connector 2">
            <a:extLst>
              <a:ext uri="{FF2B5EF4-FFF2-40B4-BE49-F238E27FC236}">
                <a16:creationId xmlns:a16="http://schemas.microsoft.com/office/drawing/2014/main" id="{B96C0EDA-D41D-4500-8B54-80909E5444BF}"/>
              </a:ext>
            </a:extLst>
          </p:cNvPr>
          <p:cNvCxnSpPr/>
          <p:nvPr/>
        </p:nvCxnSpPr>
        <p:spPr>
          <a:xfrm>
            <a:off x="1905000" y="1395096"/>
            <a:ext cx="14630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14">
            <a:extLst>
              <a:ext uri="{FF2B5EF4-FFF2-40B4-BE49-F238E27FC236}">
                <a16:creationId xmlns:a16="http://schemas.microsoft.com/office/drawing/2014/main" id="{C95578D1-D535-2741-990B-41445FD32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823882"/>
            <a:ext cx="1448562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60AF3FE-88C7-E98D-3CE2-4FD04BF7268B}"/>
              </a:ext>
            </a:extLst>
          </p:cNvPr>
          <p:cNvSpPr txBox="1"/>
          <p:nvPr/>
        </p:nvSpPr>
        <p:spPr>
          <a:xfrm>
            <a:off x="1905000" y="1843761"/>
            <a:ext cx="14485620" cy="553998"/>
          </a:xfrm>
          <a:prstGeom prst="rect">
            <a:avLst/>
          </a:prstGeom>
          <a:noFill/>
        </p:spPr>
        <p:txBody>
          <a:bodyPr wrap="square">
            <a:spAutoFit/>
          </a:bodyPr>
          <a:lstStyle/>
          <a:p>
            <a:pPr marL="457200" indent="-457200">
              <a:buFont typeface="Wingdings" panose="05000000000000000000" pitchFamily="2" charset="2"/>
              <a:buChar char="q"/>
            </a:pPr>
            <a:r>
              <a:rPr lang="en-US" sz="3000" b="1">
                <a:effectLst/>
                <a:latin typeface="Times New Roman" panose="02020603050405020304" pitchFamily="18" charset="0"/>
                <a:ea typeface="Times New Roman" panose="02020603050405020304" pitchFamily="18" charset="0"/>
              </a:rPr>
              <a:t>Doanh thu theo tháng hàng năm.</a:t>
            </a:r>
            <a:endParaRPr lang="en-US" sz="3000" b="1"/>
          </a:p>
        </p:txBody>
      </p:sp>
    </p:spTree>
    <p:extLst>
      <p:ext uri="{BB962C8B-B14F-4D97-AF65-F5344CB8AC3E}">
        <p14:creationId xmlns:p14="http://schemas.microsoft.com/office/powerpoint/2010/main" val="1063896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A9E8-EF7C-9D2B-86E2-AC6C769DC040}"/>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3" name="Straight Connector 2">
            <a:extLst>
              <a:ext uri="{FF2B5EF4-FFF2-40B4-BE49-F238E27FC236}">
                <a16:creationId xmlns:a16="http://schemas.microsoft.com/office/drawing/2014/main" id="{69AD6BED-8282-C29A-F04E-5DF52C95642D}"/>
              </a:ext>
            </a:extLst>
          </p:cNvPr>
          <p:cNvCxnSpPr/>
          <p:nvPr/>
        </p:nvCxnSpPr>
        <p:spPr>
          <a:xfrm>
            <a:off x="1905000" y="1333500"/>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DB200B-AE39-7638-648B-31676AF6510B}"/>
              </a:ext>
            </a:extLst>
          </p:cNvPr>
          <p:cNvSpPr txBox="1"/>
          <p:nvPr/>
        </p:nvSpPr>
        <p:spPr>
          <a:xfrm>
            <a:off x="1062990" y="1866621"/>
            <a:ext cx="14980096" cy="553998"/>
          </a:xfrm>
          <a:prstGeom prst="rect">
            <a:avLst/>
          </a:prstGeom>
          <a:noFill/>
        </p:spPr>
        <p:txBody>
          <a:bodyPr wrap="square">
            <a:spAutoFit/>
          </a:bodyPr>
          <a:lstStyle/>
          <a:p>
            <a:pPr marL="457200" indent="-457200">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Biểu đồ thể hiện doanh thu theo tuổi.</a:t>
            </a:r>
          </a:p>
        </p:txBody>
      </p:sp>
      <p:pic>
        <p:nvPicPr>
          <p:cNvPr id="8194" name="Picture 13">
            <a:extLst>
              <a:ext uri="{FF2B5EF4-FFF2-40B4-BE49-F238E27FC236}">
                <a16:creationId xmlns:a16="http://schemas.microsoft.com/office/drawing/2014/main" id="{99B5F240-FC2D-FC58-E049-CC73C0685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990" y="2859423"/>
            <a:ext cx="15396210" cy="639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11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3" name="TextBox 3"/>
          <p:cNvSpPr txBox="1"/>
          <p:nvPr/>
        </p:nvSpPr>
        <p:spPr>
          <a:xfrm>
            <a:off x="914400" y="1028700"/>
            <a:ext cx="11430000" cy="1167435"/>
          </a:xfrm>
          <a:prstGeom prst="rect">
            <a:avLst/>
          </a:prstGeom>
        </p:spPr>
        <p:txBody>
          <a:bodyPr wrap="square" lIns="0" tIns="0" rIns="0" bIns="0" rtlCol="0" anchor="t">
            <a:spAutoFit/>
          </a:bodyPr>
          <a:lstStyle/>
          <a:p>
            <a:pPr marL="0" lvl="1" indent="0">
              <a:lnSpc>
                <a:spcPts val="9037"/>
              </a:lnSpc>
            </a:pPr>
            <a:r>
              <a:rPr lang="en-US" sz="10041" spc="-461">
                <a:solidFill>
                  <a:schemeClr val="tx2">
                    <a:lumMod val="40000"/>
                    <a:lumOff val="60000"/>
                  </a:schemeClr>
                </a:solidFill>
                <a:latin typeface="Times New Roman" panose="02020603050405020304" pitchFamily="18" charset="0"/>
                <a:cs typeface="Times New Roman" panose="02020603050405020304" pitchFamily="18" charset="0"/>
              </a:rPr>
              <a:t>Lý do </a:t>
            </a:r>
            <a:r>
              <a:rPr lang="en-US" sz="10041" spc="-461" err="1">
                <a:solidFill>
                  <a:schemeClr val="tx2">
                    <a:lumMod val="40000"/>
                    <a:lumOff val="60000"/>
                  </a:schemeClr>
                </a:solidFill>
                <a:latin typeface="Times New Roman" panose="02020603050405020304" pitchFamily="18" charset="0"/>
                <a:cs typeface="Times New Roman" panose="02020603050405020304" pitchFamily="18" charset="0"/>
              </a:rPr>
              <a:t>chọn</a:t>
            </a:r>
            <a:r>
              <a:rPr lang="en-US" sz="10041" spc="-461">
                <a:solidFill>
                  <a:schemeClr val="tx2">
                    <a:lumMod val="40000"/>
                    <a:lumOff val="60000"/>
                  </a:schemeClr>
                </a:solidFill>
                <a:latin typeface="Times New Roman" panose="02020603050405020304" pitchFamily="18" charset="0"/>
                <a:cs typeface="Times New Roman" panose="02020603050405020304" pitchFamily="18" charset="0"/>
              </a:rPr>
              <a:t> </a:t>
            </a:r>
            <a:r>
              <a:rPr lang="en-US" sz="10041" spc="-461" err="1">
                <a:solidFill>
                  <a:schemeClr val="tx2">
                    <a:lumMod val="40000"/>
                    <a:lumOff val="60000"/>
                  </a:schemeClr>
                </a:solidFill>
                <a:latin typeface="Times New Roman" panose="02020603050405020304" pitchFamily="18" charset="0"/>
                <a:cs typeface="Times New Roman" panose="02020603050405020304" pitchFamily="18" charset="0"/>
              </a:rPr>
              <a:t>đề</a:t>
            </a:r>
            <a:r>
              <a:rPr lang="en-US" sz="10041" spc="-461">
                <a:solidFill>
                  <a:schemeClr val="tx2">
                    <a:lumMod val="40000"/>
                    <a:lumOff val="60000"/>
                  </a:schemeClr>
                </a:solidFill>
                <a:latin typeface="Times New Roman" panose="02020603050405020304" pitchFamily="18" charset="0"/>
                <a:cs typeface="Times New Roman" panose="02020603050405020304" pitchFamily="18" charset="0"/>
              </a:rPr>
              <a:t> </a:t>
            </a:r>
            <a:r>
              <a:rPr lang="en-US" sz="10041" spc="-461" err="1">
                <a:solidFill>
                  <a:schemeClr val="tx2">
                    <a:lumMod val="40000"/>
                    <a:lumOff val="60000"/>
                  </a:schemeClr>
                </a:solidFill>
                <a:latin typeface="Times New Roman" panose="02020603050405020304" pitchFamily="18" charset="0"/>
                <a:cs typeface="Times New Roman" panose="02020603050405020304" pitchFamily="18" charset="0"/>
              </a:rPr>
              <a:t>tài</a:t>
            </a:r>
            <a:endParaRPr lang="en-US" sz="10041" spc="-461">
              <a:solidFill>
                <a:schemeClr val="tx2">
                  <a:lumMod val="40000"/>
                  <a:lumOff val="60000"/>
                </a:schemeClr>
              </a:solidFill>
              <a:latin typeface="Times New Roman" panose="02020603050405020304" pitchFamily="18" charset="0"/>
              <a:cs typeface="Times New Roman" panose="02020603050405020304" pitchFamily="18" charset="0"/>
            </a:endParaRPr>
          </a:p>
        </p:txBody>
      </p:sp>
      <p:sp>
        <p:nvSpPr>
          <p:cNvPr id="7" name="Arrow: Pentagon 6">
            <a:extLst>
              <a:ext uri="{FF2B5EF4-FFF2-40B4-BE49-F238E27FC236}">
                <a16:creationId xmlns:a16="http://schemas.microsoft.com/office/drawing/2014/main" id="{5E5C79DB-EBA0-E35F-B2FD-93272DB8B56F}"/>
              </a:ext>
            </a:extLst>
          </p:cNvPr>
          <p:cNvSpPr/>
          <p:nvPr/>
        </p:nvSpPr>
        <p:spPr>
          <a:xfrm rot="10800000">
            <a:off x="3810000" y="3207841"/>
            <a:ext cx="10744200" cy="19812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Pentagon 7">
            <a:extLst>
              <a:ext uri="{FF2B5EF4-FFF2-40B4-BE49-F238E27FC236}">
                <a16:creationId xmlns:a16="http://schemas.microsoft.com/office/drawing/2014/main" id="{D9A4BC8C-CD8C-B977-56DF-F3948431145C}"/>
              </a:ext>
            </a:extLst>
          </p:cNvPr>
          <p:cNvSpPr/>
          <p:nvPr/>
        </p:nvSpPr>
        <p:spPr>
          <a:xfrm rot="10800000">
            <a:off x="3810000" y="5227142"/>
            <a:ext cx="10744200" cy="19812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A6615C81-09B4-5241-9B2C-8774DFA41F9A}"/>
              </a:ext>
            </a:extLst>
          </p:cNvPr>
          <p:cNvSpPr/>
          <p:nvPr/>
        </p:nvSpPr>
        <p:spPr>
          <a:xfrm rot="10800000">
            <a:off x="3810000" y="7246443"/>
            <a:ext cx="10744200" cy="1981200"/>
          </a:xfrm>
          <a:prstGeom prst="homePlat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CFBFFD4-1FA7-B467-0A7B-0196A04B406F}"/>
              </a:ext>
            </a:extLst>
          </p:cNvPr>
          <p:cNvSpPr txBox="1"/>
          <p:nvPr/>
        </p:nvSpPr>
        <p:spPr>
          <a:xfrm>
            <a:off x="4846320" y="3837473"/>
            <a:ext cx="9677400" cy="707886"/>
          </a:xfrm>
          <a:prstGeom prst="rect">
            <a:avLst/>
          </a:prstGeom>
          <a:noFill/>
        </p:spPr>
        <p:txBody>
          <a:bodyPr wrap="square" rtlCol="0">
            <a:spAutoFit/>
          </a:bodyPr>
          <a:lstStyle/>
          <a:p>
            <a:pPr algn="just"/>
            <a:r>
              <a:rPr lang="en-US" sz="4000" b="1" err="1">
                <a:latin typeface="Times New Roman" panose="02020603050405020304" pitchFamily="18" charset="0"/>
                <a:cs typeface="Times New Roman" panose="02020603050405020304" pitchFamily="18" charset="0"/>
              </a:rPr>
              <a:t>Sự</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quan</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trọng</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của</a:t>
            </a:r>
            <a:r>
              <a:rPr lang="en-US" sz="4000" b="1">
                <a:latin typeface="Times New Roman" panose="02020603050405020304" pitchFamily="18" charset="0"/>
                <a:cs typeface="Times New Roman" panose="02020603050405020304" pitchFamily="18" charset="0"/>
              </a:rPr>
              <a:t> dữ </a:t>
            </a:r>
            <a:r>
              <a:rPr lang="en-US" sz="4000" b="1" err="1">
                <a:latin typeface="Times New Roman" panose="02020603050405020304" pitchFamily="18" charset="0"/>
                <a:cs typeface="Times New Roman" panose="02020603050405020304" pitchFamily="18" charset="0"/>
              </a:rPr>
              <a:t>liệu</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ngày</a:t>
            </a:r>
            <a:r>
              <a:rPr lang="en-US" sz="4000" b="1">
                <a:latin typeface="Times New Roman" panose="02020603050405020304" pitchFamily="18" charset="0"/>
                <a:cs typeface="Times New Roman" panose="02020603050405020304" pitchFamily="18" charset="0"/>
              </a:rPr>
              <a:t> nay</a:t>
            </a:r>
          </a:p>
        </p:txBody>
      </p:sp>
      <p:sp>
        <p:nvSpPr>
          <p:cNvPr id="11" name="TextBox 10">
            <a:extLst>
              <a:ext uri="{FF2B5EF4-FFF2-40B4-BE49-F238E27FC236}">
                <a16:creationId xmlns:a16="http://schemas.microsoft.com/office/drawing/2014/main" id="{50C447F5-B16C-A7E1-A40B-82043D349C30}"/>
              </a:ext>
            </a:extLst>
          </p:cNvPr>
          <p:cNvSpPr txBox="1"/>
          <p:nvPr/>
        </p:nvSpPr>
        <p:spPr>
          <a:xfrm>
            <a:off x="4846320" y="5829299"/>
            <a:ext cx="10058400" cy="707886"/>
          </a:xfrm>
          <a:prstGeom prst="rect">
            <a:avLst/>
          </a:prstGeom>
          <a:noFill/>
        </p:spPr>
        <p:txBody>
          <a:bodyPr wrap="square" rtlCol="0">
            <a:spAutoFit/>
          </a:bodyPr>
          <a:lstStyle/>
          <a:p>
            <a:pPr algn="just"/>
            <a:r>
              <a:rPr lang="en-US" sz="4000" b="1" err="1">
                <a:latin typeface="Times New Roman" panose="02020603050405020304" pitchFamily="18" charset="0"/>
                <a:cs typeface="Times New Roman" panose="02020603050405020304" pitchFamily="18" charset="0"/>
              </a:rPr>
              <a:t>Trực</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quan</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hóa</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tạo</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ra</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câu</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chuyện</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số</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hóa</a:t>
            </a:r>
            <a:endParaRPr lang="en-US" sz="4000" b="1">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44D506A-9E45-0CB1-A5E9-142CA654BB14}"/>
              </a:ext>
            </a:extLst>
          </p:cNvPr>
          <p:cNvSpPr txBox="1"/>
          <p:nvPr/>
        </p:nvSpPr>
        <p:spPr>
          <a:xfrm>
            <a:off x="4876800" y="7863840"/>
            <a:ext cx="9677400" cy="707886"/>
          </a:xfrm>
          <a:prstGeom prst="rect">
            <a:avLst/>
          </a:prstGeom>
          <a:noFill/>
        </p:spPr>
        <p:txBody>
          <a:bodyPr wrap="square" rtlCol="0">
            <a:spAutoFit/>
          </a:bodyPr>
          <a:lstStyle/>
          <a:p>
            <a:r>
              <a:rPr lang="en-US" sz="4000" b="1" err="1">
                <a:latin typeface="Times New Roman" panose="02020603050405020304" pitchFamily="18" charset="0"/>
                <a:cs typeface="Times New Roman" panose="02020603050405020304" pitchFamily="18" charset="0"/>
              </a:rPr>
              <a:t>Sự</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đa</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dạng</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của</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các</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công</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cụ</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trực</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quan</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hóa</a:t>
            </a:r>
            <a:endParaRPr lang="en-US" sz="4000" b="1">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7134-5E8F-37AD-1400-CADAB60DA753}"/>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3" name="Straight Connector 2">
            <a:extLst>
              <a:ext uri="{FF2B5EF4-FFF2-40B4-BE49-F238E27FC236}">
                <a16:creationId xmlns:a16="http://schemas.microsoft.com/office/drawing/2014/main" id="{7BE738A1-AEB1-52C7-1D99-AB7B1D9CFA8F}"/>
              </a:ext>
            </a:extLst>
          </p:cNvPr>
          <p:cNvCxnSpPr/>
          <p:nvPr/>
        </p:nvCxnSpPr>
        <p:spPr>
          <a:xfrm>
            <a:off x="1905000" y="1333500"/>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DD9FEAE-8EE0-A5AB-78F3-8F4900D2BA39}"/>
              </a:ext>
            </a:extLst>
          </p:cNvPr>
          <p:cNvSpPr txBox="1"/>
          <p:nvPr/>
        </p:nvSpPr>
        <p:spPr>
          <a:xfrm>
            <a:off x="1803947" y="1843761"/>
            <a:ext cx="14586673" cy="553998"/>
          </a:xfrm>
          <a:prstGeom prst="rect">
            <a:avLst/>
          </a:prstGeom>
          <a:noFill/>
        </p:spPr>
        <p:txBody>
          <a:bodyPr wrap="square">
            <a:spAutoFit/>
          </a:bodyPr>
          <a:lstStyle/>
          <a:p>
            <a:pPr marL="457200" indent="-457200">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Biểu đồ bong bóng thể hiện tương quan giữa số lượng và ti lệ chiết khấu</a:t>
            </a:r>
          </a:p>
        </p:txBody>
      </p:sp>
      <p:pic>
        <p:nvPicPr>
          <p:cNvPr id="5" name="Picture 1">
            <a:extLst>
              <a:ext uri="{FF2B5EF4-FFF2-40B4-BE49-F238E27FC236}">
                <a16:creationId xmlns:a16="http://schemas.microsoft.com/office/drawing/2014/main" id="{BCB8665A-A3BC-94DB-68CB-8A09BD78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74664"/>
            <a:ext cx="15007590" cy="637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63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F77FD9-9B5E-40B4-CDEB-3585F3EF97E2}"/>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4" name="Straight Connector 3">
            <a:extLst>
              <a:ext uri="{FF2B5EF4-FFF2-40B4-BE49-F238E27FC236}">
                <a16:creationId xmlns:a16="http://schemas.microsoft.com/office/drawing/2014/main" id="{A8386391-C95B-C68E-43C8-6B246F6C776A}"/>
              </a:ext>
            </a:extLst>
          </p:cNvPr>
          <p:cNvCxnSpPr/>
          <p:nvPr/>
        </p:nvCxnSpPr>
        <p:spPr>
          <a:xfrm>
            <a:off x="1905000" y="1333500"/>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11EB942-A118-866F-B5B9-EC86D1355E25}"/>
              </a:ext>
            </a:extLst>
          </p:cNvPr>
          <p:cNvSpPr txBox="1"/>
          <p:nvPr/>
        </p:nvSpPr>
        <p:spPr>
          <a:xfrm>
            <a:off x="1062989" y="1866621"/>
            <a:ext cx="14660295" cy="523220"/>
          </a:xfrm>
          <a:prstGeom prst="rect">
            <a:avLst/>
          </a:prstGeom>
          <a:noFill/>
        </p:spPr>
        <p:txBody>
          <a:bodyPr wrap="square">
            <a:spAutoFit/>
          </a:bodyPr>
          <a:lstStyle/>
          <a:p>
            <a:pPr marL="457200" indent="-457200">
              <a:buFont typeface="Wingdings" panose="05000000000000000000" pitchFamily="2" charset="2"/>
              <a:buChar char="q"/>
            </a:pPr>
            <a:r>
              <a:rPr lang="en-US" sz="2800" b="1">
                <a:latin typeface="Times New Roman" panose="02020603050405020304" pitchFamily="18" charset="0"/>
                <a:cs typeface="Times New Roman" panose="02020603050405020304" pitchFamily="18" charset="0"/>
              </a:rPr>
              <a:t>Biểu đồ tròn thể hiện phần trăm doanh thu từng khu vực.</a:t>
            </a:r>
          </a:p>
        </p:txBody>
      </p:sp>
      <p:pic>
        <p:nvPicPr>
          <p:cNvPr id="9218" name="Picture 11">
            <a:extLst>
              <a:ext uri="{FF2B5EF4-FFF2-40B4-BE49-F238E27FC236}">
                <a16:creationId xmlns:a16="http://schemas.microsoft.com/office/drawing/2014/main" id="{AA84B611-43C1-8CC8-A039-DD07759B1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69" y="2874664"/>
            <a:ext cx="15365731" cy="637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4472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BE69-F615-D01C-0F45-DE72343C2420}"/>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3" name="Straight Connector 2">
            <a:extLst>
              <a:ext uri="{FF2B5EF4-FFF2-40B4-BE49-F238E27FC236}">
                <a16:creationId xmlns:a16="http://schemas.microsoft.com/office/drawing/2014/main" id="{9D88F5AF-7966-6D04-CFA8-C43A900D9923}"/>
              </a:ext>
            </a:extLst>
          </p:cNvPr>
          <p:cNvCxnSpPr/>
          <p:nvPr/>
        </p:nvCxnSpPr>
        <p:spPr>
          <a:xfrm>
            <a:off x="1905000" y="1333500"/>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5442CBC-56C9-3F1C-E4B0-D8212565E8A2}"/>
              </a:ext>
            </a:extLst>
          </p:cNvPr>
          <p:cNvSpPr txBox="1"/>
          <p:nvPr/>
        </p:nvSpPr>
        <p:spPr>
          <a:xfrm>
            <a:off x="2243648" y="1843761"/>
            <a:ext cx="13618146" cy="553998"/>
          </a:xfrm>
          <a:prstGeom prst="rect">
            <a:avLst/>
          </a:prstGeom>
          <a:noFill/>
        </p:spPr>
        <p:txBody>
          <a:bodyPr wrap="square">
            <a:spAutoFit/>
          </a:bodyPr>
          <a:lstStyle/>
          <a:p>
            <a:pPr marL="285750" indent="-285750">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Tổng doanh thu theo giới tính.</a:t>
            </a:r>
          </a:p>
        </p:txBody>
      </p:sp>
      <p:pic>
        <p:nvPicPr>
          <p:cNvPr id="5" name="Picture 10">
            <a:extLst>
              <a:ext uri="{FF2B5EF4-FFF2-40B4-BE49-F238E27FC236}">
                <a16:creationId xmlns:a16="http://schemas.microsoft.com/office/drawing/2014/main" id="{6EE990B4-1292-88E0-AB4A-EC06619CA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2874664"/>
            <a:ext cx="15011400" cy="6376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85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56A28-71B1-BFB9-AB2B-2F95AC5AD5B9}"/>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3" name="Straight Connector 2">
            <a:extLst>
              <a:ext uri="{FF2B5EF4-FFF2-40B4-BE49-F238E27FC236}">
                <a16:creationId xmlns:a16="http://schemas.microsoft.com/office/drawing/2014/main" id="{A081C346-9522-74CF-53C6-B875B9D3E6EF}"/>
              </a:ext>
            </a:extLst>
          </p:cNvPr>
          <p:cNvCxnSpPr/>
          <p:nvPr/>
        </p:nvCxnSpPr>
        <p:spPr>
          <a:xfrm>
            <a:off x="1905000" y="1333500"/>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3514EC-C28D-D8B6-C0CC-2BB97B22B666}"/>
              </a:ext>
            </a:extLst>
          </p:cNvPr>
          <p:cNvSpPr txBox="1"/>
          <p:nvPr/>
        </p:nvSpPr>
        <p:spPr>
          <a:xfrm>
            <a:off x="1062990" y="1866621"/>
            <a:ext cx="15388590" cy="553998"/>
          </a:xfrm>
          <a:prstGeom prst="rect">
            <a:avLst/>
          </a:prstGeom>
          <a:noFill/>
        </p:spPr>
        <p:txBody>
          <a:bodyPr wrap="square">
            <a:spAutoFit/>
          </a:bodyPr>
          <a:lstStyle/>
          <a:p>
            <a:pPr marL="457200" indent="-457200">
              <a:buFont typeface="Wingdings" panose="05000000000000000000" pitchFamily="2" charset="2"/>
              <a:buChar char="q"/>
            </a:pPr>
            <a:r>
              <a:rPr lang="en-US" sz="3000" b="1">
                <a:latin typeface="Times New Roman" panose="02020603050405020304" pitchFamily="18" charset="0"/>
                <a:cs typeface="Times New Roman" panose="02020603050405020304" pitchFamily="18" charset="0"/>
              </a:rPr>
              <a:t>Doanh thu trung bình của từng vùng.</a:t>
            </a:r>
          </a:p>
        </p:txBody>
      </p:sp>
      <p:pic>
        <p:nvPicPr>
          <p:cNvPr id="10242" name="Picture 1">
            <a:extLst>
              <a:ext uri="{FF2B5EF4-FFF2-40B4-BE49-F238E27FC236}">
                <a16:creationId xmlns:a16="http://schemas.microsoft.com/office/drawing/2014/main" id="{263BCCD4-A1CA-0ECA-0A20-04CC6523D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610" y="2705100"/>
            <a:ext cx="1538859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6311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0214-1693-CA7F-169C-58A0BA8D9E0A}"/>
              </a:ext>
            </a:extLst>
          </p:cNvPr>
          <p:cNvSpPr txBox="1">
            <a:spLocks/>
          </p:cNvSpPr>
          <p:nvPr/>
        </p:nvSpPr>
        <p:spPr>
          <a:xfrm>
            <a:off x="0" y="274638"/>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3" name="Straight Connector 2">
            <a:extLst>
              <a:ext uri="{FF2B5EF4-FFF2-40B4-BE49-F238E27FC236}">
                <a16:creationId xmlns:a16="http://schemas.microsoft.com/office/drawing/2014/main" id="{4CC5EB7A-D246-6B46-0A6A-20D0A35CCBD8}"/>
              </a:ext>
            </a:extLst>
          </p:cNvPr>
          <p:cNvCxnSpPr/>
          <p:nvPr/>
        </p:nvCxnSpPr>
        <p:spPr>
          <a:xfrm>
            <a:off x="1905000" y="1333500"/>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B844B0-06CC-EAC0-DE0C-E223ECC2C908}"/>
              </a:ext>
            </a:extLst>
          </p:cNvPr>
          <p:cNvSpPr txBox="1"/>
          <p:nvPr/>
        </p:nvSpPr>
        <p:spPr>
          <a:xfrm>
            <a:off x="2108488" y="1843761"/>
            <a:ext cx="14282132" cy="553998"/>
          </a:xfrm>
          <a:prstGeom prst="rect">
            <a:avLst/>
          </a:prstGeom>
          <a:noFill/>
        </p:spPr>
        <p:txBody>
          <a:bodyPr wrap="square">
            <a:spAutoFit/>
          </a:bodyPr>
          <a:lstStyle/>
          <a:p>
            <a:pPr marL="285750" indent="-285750">
              <a:buFont typeface="Wingdings" panose="05000000000000000000" pitchFamily="2" charset="2"/>
              <a:buChar char="q"/>
            </a:pPr>
            <a:r>
              <a:rPr lang="en-US" sz="3000" b="1"/>
              <a:t>Biểu đồ thể hiện tần suất đặt hàng.</a:t>
            </a:r>
            <a:endParaRPr lang="en-US" sz="3000" b="1">
              <a:latin typeface="Times New Roman" panose="02020603050405020304" pitchFamily="18" charset="0"/>
              <a:cs typeface="Times New Roman" panose="02020603050405020304" pitchFamily="18" charset="0"/>
            </a:endParaRPr>
          </a:p>
        </p:txBody>
      </p:sp>
      <p:pic>
        <p:nvPicPr>
          <p:cNvPr id="5" name="Picture 1">
            <a:extLst>
              <a:ext uri="{FF2B5EF4-FFF2-40B4-BE49-F238E27FC236}">
                <a16:creationId xmlns:a16="http://schemas.microsoft.com/office/drawing/2014/main" id="{4D3EE71F-CBCF-122E-0FF6-7BA1BC1A5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705100"/>
            <a:ext cx="153162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8714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8D711-3EB7-2408-4D9A-6853FC9E19BB}"/>
              </a:ext>
            </a:extLst>
          </p:cNvPr>
          <p:cNvSpPr txBox="1">
            <a:spLocks/>
          </p:cNvSpPr>
          <p:nvPr/>
        </p:nvSpPr>
        <p:spPr>
          <a:xfrm>
            <a:off x="-105554" y="297777"/>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3:HIỆN THỰC HÓA NGHIÊN CỨU</a:t>
            </a:r>
            <a:endParaRPr lang="en-US"/>
          </a:p>
        </p:txBody>
      </p:sp>
      <p:cxnSp>
        <p:nvCxnSpPr>
          <p:cNvPr id="3" name="Straight Connector 2">
            <a:extLst>
              <a:ext uri="{FF2B5EF4-FFF2-40B4-BE49-F238E27FC236}">
                <a16:creationId xmlns:a16="http://schemas.microsoft.com/office/drawing/2014/main" id="{B9894D11-2393-E7E8-B784-3D17D7691715}"/>
              </a:ext>
            </a:extLst>
          </p:cNvPr>
          <p:cNvCxnSpPr/>
          <p:nvPr/>
        </p:nvCxnSpPr>
        <p:spPr>
          <a:xfrm>
            <a:off x="1799446" y="1356639"/>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C0377B2-D7AA-AFED-506D-523EDECF31E0}"/>
              </a:ext>
            </a:extLst>
          </p:cNvPr>
          <p:cNvSpPr txBox="1"/>
          <p:nvPr/>
        </p:nvSpPr>
        <p:spPr>
          <a:xfrm>
            <a:off x="2002934" y="1866900"/>
            <a:ext cx="14282132" cy="553998"/>
          </a:xfrm>
          <a:prstGeom prst="rect">
            <a:avLst/>
          </a:prstGeom>
          <a:noFill/>
        </p:spPr>
        <p:txBody>
          <a:bodyPr wrap="square">
            <a:spAutoFit/>
          </a:bodyPr>
          <a:lstStyle/>
          <a:p>
            <a:pPr marL="285750" indent="-285750">
              <a:buFont typeface="Wingdings" panose="05000000000000000000" pitchFamily="2" charset="2"/>
              <a:buChar char="q"/>
            </a:pPr>
            <a:r>
              <a:rPr lang="en-US" sz="3000" b="1"/>
              <a:t> Dashboard.</a:t>
            </a:r>
            <a:endParaRPr lang="en-US" sz="3000" b="1">
              <a:latin typeface="Times New Roman" panose="02020603050405020304" pitchFamily="18" charset="0"/>
              <a:cs typeface="Times New Roman" panose="02020603050405020304" pitchFamily="18" charset="0"/>
            </a:endParaRPr>
          </a:p>
        </p:txBody>
      </p:sp>
      <p:pic>
        <p:nvPicPr>
          <p:cNvPr id="11266" name="Picture 1">
            <a:extLst>
              <a:ext uri="{FF2B5EF4-FFF2-40B4-BE49-F238E27FC236}">
                <a16:creationId xmlns:a16="http://schemas.microsoft.com/office/drawing/2014/main" id="{8BDC15D2-0B9C-681A-9C95-2B9938757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446" y="2537739"/>
            <a:ext cx="14554200" cy="702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1115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B361-DFB0-6F36-738D-F130106591F5}"/>
              </a:ext>
            </a:extLst>
          </p:cNvPr>
          <p:cNvSpPr txBox="1">
            <a:spLocks/>
          </p:cNvSpPr>
          <p:nvPr/>
        </p:nvSpPr>
        <p:spPr>
          <a:xfrm>
            <a:off x="-105554" y="297777"/>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4: KẾT LUẬN VÀ HƯỚNG PHÁT TRIỂN</a:t>
            </a:r>
            <a:endParaRPr lang="en-US"/>
          </a:p>
        </p:txBody>
      </p:sp>
      <p:cxnSp>
        <p:nvCxnSpPr>
          <p:cNvPr id="3" name="Straight Connector 2">
            <a:extLst>
              <a:ext uri="{FF2B5EF4-FFF2-40B4-BE49-F238E27FC236}">
                <a16:creationId xmlns:a16="http://schemas.microsoft.com/office/drawing/2014/main" id="{27DC3759-1E7B-773E-23B3-19A396A32667}"/>
              </a:ext>
            </a:extLst>
          </p:cNvPr>
          <p:cNvCxnSpPr/>
          <p:nvPr/>
        </p:nvCxnSpPr>
        <p:spPr>
          <a:xfrm>
            <a:off x="1799446" y="1356639"/>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CA39E5-5207-90DB-31C5-10C994FC41A1}"/>
              </a:ext>
            </a:extLst>
          </p:cNvPr>
          <p:cNvSpPr txBox="1"/>
          <p:nvPr/>
        </p:nvSpPr>
        <p:spPr>
          <a:xfrm>
            <a:off x="1295400" y="1638300"/>
            <a:ext cx="14282132" cy="7171194"/>
          </a:xfrm>
          <a:prstGeom prst="rect">
            <a:avLst/>
          </a:prstGeom>
          <a:noFill/>
        </p:spPr>
        <p:txBody>
          <a:bodyPr wrap="square">
            <a:spAutoFit/>
          </a:bodyPr>
          <a:lstStyle/>
          <a:p>
            <a:pPr marL="571500" lvl="0" indent="-571500">
              <a:lnSpc>
                <a:spcPct val="150000"/>
              </a:lnSpc>
              <a:buFont typeface="Wingdings" panose="05000000000000000000" pitchFamily="2" charset="2"/>
              <a:buChar char="v"/>
            </a:pPr>
            <a:r>
              <a:rPr lang="en-US" sz="4000" b="1">
                <a:latin typeface="Times New Roman" panose="02020603050405020304" pitchFamily="18" charset="0"/>
                <a:cs typeface="Times New Roman" panose="02020603050405020304" pitchFamily="18" charset="0"/>
              </a:rPr>
              <a:t>Kết quả đạt được sau khi thực hiện đồ án nghiên cứu:</a:t>
            </a:r>
            <a:endParaRPr lang="en-US" sz="4000">
              <a:latin typeface="Times New Roman" panose="02020603050405020304" pitchFamily="18" charset="0"/>
              <a:cs typeface="Times New Roman" panose="02020603050405020304" pitchFamily="18" charset="0"/>
            </a:endParaRPr>
          </a:p>
          <a:p>
            <a:pPr marL="571500" lvl="0" indent="-571500">
              <a:lnSpc>
                <a:spcPct val="150000"/>
              </a:lnSpc>
              <a:buFont typeface="Wingdings" panose="05000000000000000000" pitchFamily="2" charset="2"/>
              <a:buChar char="§"/>
            </a:pPr>
            <a:r>
              <a:rPr lang="en-US" sz="4000" b="1">
                <a:latin typeface="Times New Roman" panose="02020603050405020304" pitchFamily="18" charset="0"/>
                <a:cs typeface="Times New Roman" panose="02020603050405020304" pitchFamily="18" charset="0"/>
              </a:rPr>
              <a:t>Về kiến thức:</a:t>
            </a:r>
            <a:endParaRPr lang="en-US" sz="4000">
              <a:latin typeface="Times New Roman" panose="02020603050405020304" pitchFamily="18" charset="0"/>
              <a:cs typeface="Times New Roman" panose="02020603050405020304" pitchFamily="18" charset="0"/>
            </a:endParaRPr>
          </a:p>
          <a:p>
            <a:r>
              <a:rPr lang="en-US" sz="4000">
                <a:latin typeface="Times New Roman" panose="02020603050405020304" pitchFamily="18" charset="0"/>
                <a:cs typeface="Times New Roman" panose="02020603050405020304" pitchFamily="18" charset="0"/>
              </a:rPr>
              <a:t>Làm quen với công cụ hỗ trợ phân tích và trực quan hóa dữ liệu Tableau nhằm tạo bước đà cho các môn học liên quan đến phân tích dữ liệu. Hiểu rõ hơn các công việc cần làm khi làm việc với các tập dữ liệu bán hàng. </a:t>
            </a:r>
          </a:p>
          <a:p>
            <a:pPr marL="571500" lvl="0" indent="-571500">
              <a:lnSpc>
                <a:spcPct val="150000"/>
              </a:lnSpc>
              <a:buFont typeface="Wingdings" panose="05000000000000000000" pitchFamily="2" charset="2"/>
              <a:buChar char="§"/>
            </a:pPr>
            <a:r>
              <a:rPr lang="en-US" sz="4000" b="1">
                <a:latin typeface="Times New Roman" panose="02020603050405020304" pitchFamily="18" charset="0"/>
                <a:cs typeface="Times New Roman" panose="02020603050405020304" pitchFamily="18" charset="0"/>
              </a:rPr>
              <a:t>Về kỹ năng :</a:t>
            </a:r>
            <a:endParaRPr lang="en-US" sz="4000">
              <a:latin typeface="Times New Roman" panose="02020603050405020304" pitchFamily="18" charset="0"/>
              <a:cs typeface="Times New Roman" panose="02020603050405020304" pitchFamily="18" charset="0"/>
            </a:endParaRP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Xây dựng được các hàm phân tích dữ liệu.</a:t>
            </a: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Tạo biểu đồ so sánh dữ liệu.</a:t>
            </a:r>
          </a:p>
          <a:p>
            <a:pPr marL="57150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Xây dựng được bảng điều khiển Dashboard.</a:t>
            </a:r>
            <a:endParaRPr lang="en-US" sz="4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1814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1791-D6EA-88DF-BF29-8E94AE35EA60}"/>
              </a:ext>
            </a:extLst>
          </p:cNvPr>
          <p:cNvSpPr txBox="1">
            <a:spLocks/>
          </p:cNvSpPr>
          <p:nvPr/>
        </p:nvSpPr>
        <p:spPr>
          <a:xfrm>
            <a:off x="-105554" y="297777"/>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4: KẾT LUẬN VÀ HƯỚNG PHÁT TRIỂN</a:t>
            </a:r>
            <a:endParaRPr lang="en-US"/>
          </a:p>
        </p:txBody>
      </p:sp>
      <p:cxnSp>
        <p:nvCxnSpPr>
          <p:cNvPr id="3" name="Straight Connector 2">
            <a:extLst>
              <a:ext uri="{FF2B5EF4-FFF2-40B4-BE49-F238E27FC236}">
                <a16:creationId xmlns:a16="http://schemas.microsoft.com/office/drawing/2014/main" id="{5077E50F-81F5-E964-8B98-92C597FB92A2}"/>
              </a:ext>
            </a:extLst>
          </p:cNvPr>
          <p:cNvCxnSpPr/>
          <p:nvPr/>
        </p:nvCxnSpPr>
        <p:spPr>
          <a:xfrm>
            <a:off x="1799446" y="1356639"/>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B350D33-83CE-B527-F4AE-7D33C7B1EA8F}"/>
              </a:ext>
            </a:extLst>
          </p:cNvPr>
          <p:cNvSpPr txBox="1"/>
          <p:nvPr/>
        </p:nvSpPr>
        <p:spPr>
          <a:xfrm>
            <a:off x="1295400" y="1638300"/>
            <a:ext cx="14282132" cy="4708981"/>
          </a:xfrm>
          <a:prstGeom prst="rect">
            <a:avLst/>
          </a:prstGeom>
          <a:noFill/>
        </p:spPr>
        <p:txBody>
          <a:bodyPr wrap="square">
            <a:spAutoFit/>
          </a:bodyPr>
          <a:lstStyle/>
          <a:p>
            <a:pPr marL="571500" lvl="0" indent="-571500">
              <a:lnSpc>
                <a:spcPct val="150000"/>
              </a:lnSpc>
              <a:buFont typeface="Wingdings" panose="05000000000000000000" pitchFamily="2" charset="2"/>
              <a:buChar char="v"/>
            </a:pPr>
            <a:r>
              <a:rPr lang="en-US" sz="4000" b="1">
                <a:latin typeface="Times New Roman" panose="02020603050405020304" pitchFamily="18" charset="0"/>
                <a:cs typeface="Times New Roman" panose="02020603050405020304" pitchFamily="18" charset="0"/>
              </a:rPr>
              <a:t>Hạn chế</a:t>
            </a:r>
            <a:endParaRPr lang="en-US" sz="4000">
              <a:latin typeface="Times New Roman" panose="02020603050405020304" pitchFamily="18" charset="0"/>
              <a:cs typeface="Times New Roman" panose="02020603050405020304" pitchFamily="18" charset="0"/>
            </a:endParaRP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Chưa nắm rõ một số hàm quan trọng, việc nghiên cứu bài toán chưa được chỉnh chu.</a:t>
            </a: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Xây dựng các hàm xử lý dữ liệu còn đơn giản chưa thể hiện được hết vấn đề quan trọng của bài toán.</a:t>
            </a: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Dashboard hiển thị trên thiết bị điện thoại, máy tính chưa phù hợp với Tableau.</a:t>
            </a:r>
          </a:p>
        </p:txBody>
      </p:sp>
    </p:spTree>
    <p:extLst>
      <p:ext uri="{BB962C8B-B14F-4D97-AF65-F5344CB8AC3E}">
        <p14:creationId xmlns:p14="http://schemas.microsoft.com/office/powerpoint/2010/main" val="1848407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988E1-9000-837A-C185-D1003BBFE6FE}"/>
              </a:ext>
            </a:extLst>
          </p:cNvPr>
          <p:cNvSpPr txBox="1">
            <a:spLocks/>
          </p:cNvSpPr>
          <p:nvPr/>
        </p:nvSpPr>
        <p:spPr>
          <a:xfrm>
            <a:off x="-105554" y="297777"/>
            <a:ext cx="18288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00" spc="-461">
                <a:solidFill>
                  <a:srgbClr val="00694C"/>
                </a:solidFill>
                <a:latin typeface="Times New Roman" panose="02020603050405020304" pitchFamily="18" charset="0"/>
                <a:cs typeface="Times New Roman" panose="02020603050405020304" pitchFamily="18" charset="0"/>
              </a:rPr>
              <a:t>CHƯƠNG 4: KẾT LUẬN VÀ HƯỚNG PHÁT TRIỂN</a:t>
            </a:r>
            <a:endParaRPr lang="en-US"/>
          </a:p>
        </p:txBody>
      </p:sp>
      <p:cxnSp>
        <p:nvCxnSpPr>
          <p:cNvPr id="3" name="Straight Connector 2">
            <a:extLst>
              <a:ext uri="{FF2B5EF4-FFF2-40B4-BE49-F238E27FC236}">
                <a16:creationId xmlns:a16="http://schemas.microsoft.com/office/drawing/2014/main" id="{31B76BDC-370B-8D92-D165-C6C432B844FB}"/>
              </a:ext>
            </a:extLst>
          </p:cNvPr>
          <p:cNvCxnSpPr/>
          <p:nvPr/>
        </p:nvCxnSpPr>
        <p:spPr>
          <a:xfrm>
            <a:off x="1799446" y="1356639"/>
            <a:ext cx="145542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CFF6622-142B-BBBE-2A00-633339242259}"/>
              </a:ext>
            </a:extLst>
          </p:cNvPr>
          <p:cNvSpPr txBox="1"/>
          <p:nvPr/>
        </p:nvSpPr>
        <p:spPr>
          <a:xfrm>
            <a:off x="1295400" y="1638300"/>
            <a:ext cx="14282132" cy="6137258"/>
          </a:xfrm>
          <a:prstGeom prst="rect">
            <a:avLst/>
          </a:prstGeom>
          <a:noFill/>
        </p:spPr>
        <p:txBody>
          <a:bodyPr wrap="square">
            <a:spAutoFit/>
          </a:bodyPr>
          <a:lstStyle/>
          <a:p>
            <a:pPr marL="571500" lvl="0" indent="-571500">
              <a:lnSpc>
                <a:spcPct val="150000"/>
              </a:lnSpc>
              <a:buFont typeface="Wingdings" panose="05000000000000000000" pitchFamily="2" charset="2"/>
              <a:buChar char="v"/>
            </a:pPr>
            <a:r>
              <a:rPr lang="en-US" sz="4000" b="1">
                <a:latin typeface="Times New Roman" panose="02020603050405020304" pitchFamily="18" charset="0"/>
                <a:cs typeface="Times New Roman" panose="02020603050405020304" pitchFamily="18" charset="0"/>
              </a:rPr>
              <a:t>Hướng phát triển:</a:t>
            </a: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Xây dựng bài toán với tập dữ liệu nhiều thành phần hơn .</a:t>
            </a: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Tương thích phần mềm Tableau trên thiết bị như: điện thoại, máy tính, tablet,… với giao diện dễ nhìn.</a:t>
            </a: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Xây dựng đa dạng hóa các loại biểu đồ để thể hiện rõ các công việc muốn làm rõ với dữ liệu bán hàng.</a:t>
            </a: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Sử dụng các hàm nâng cao hơn để hoàn chỉnh bài toán bán hàng.</a:t>
            </a:r>
          </a:p>
          <a:p>
            <a:pPr marL="571500" lvl="0" indent="-571500">
              <a:buFont typeface="Times New Roman" panose="02020603050405020304" pitchFamily="18" charset="0"/>
              <a:buChar char="⁃"/>
            </a:pPr>
            <a:r>
              <a:rPr lang="en-US" sz="4000">
                <a:latin typeface="Times New Roman" panose="02020603050405020304" pitchFamily="18" charset="0"/>
                <a:cs typeface="Times New Roman" panose="02020603050405020304" pitchFamily="18" charset="0"/>
              </a:rPr>
              <a:t>Xây dựng Dashboard với giao diện bắt mắt hơn.</a:t>
            </a:r>
          </a:p>
          <a:p>
            <a:pPr marL="571500" lvl="0" indent="-571500">
              <a:lnSpc>
                <a:spcPct val="150000"/>
              </a:lnSpc>
              <a:buFont typeface="Wingdings" panose="05000000000000000000" pitchFamily="2" charset="2"/>
              <a:buChar char="§"/>
            </a:pPr>
            <a:endParaRPr lang="en-US"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3120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nSpc>
                <a:spcPts val="13331"/>
              </a:lnSpc>
            </a:pPr>
            <a:r>
              <a:rPr lang="en-US" sz="14812" spc="-681">
                <a:solidFill>
                  <a:srgbClr val="00694C"/>
                </a:solidFill>
                <a:latin typeface="Raleway Medium"/>
              </a:rPr>
              <a:t>Thank you very much!</a:t>
            </a:r>
          </a:p>
        </p:txBody>
      </p:sp>
      <p:sp>
        <p:nvSpPr>
          <p:cNvPr id="4" name="TextBox 4"/>
          <p:cNvSpPr txBox="1"/>
          <p:nvPr/>
        </p:nvSpPr>
        <p:spPr>
          <a:xfrm>
            <a:off x="1219200" y="8877297"/>
            <a:ext cx="9179504"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www.reallygreatsite.com</a:t>
            </a:r>
          </a:p>
        </p:txBody>
      </p:sp>
      <p:sp>
        <p:nvSpPr>
          <p:cNvPr id="5" name="TextBox 5"/>
          <p:cNvSpPr txBox="1"/>
          <p:nvPr/>
        </p:nvSpPr>
        <p:spPr>
          <a:xfrm>
            <a:off x="1219200" y="1104900"/>
            <a:ext cx="9179504"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Presented by Sandra Haro</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extBox 2"/>
          <p:cNvSpPr txBox="1"/>
          <p:nvPr/>
        </p:nvSpPr>
        <p:spPr>
          <a:xfrm>
            <a:off x="1485900" y="4053853"/>
            <a:ext cx="4876800" cy="1082027"/>
          </a:xfrm>
          <a:prstGeom prst="rect">
            <a:avLst/>
          </a:prstGeom>
        </p:spPr>
        <p:txBody>
          <a:bodyPr wrap="square" lIns="0" tIns="0" rIns="0" bIns="0" rtlCol="0" anchor="t">
            <a:spAutoFit/>
          </a:bodyPr>
          <a:lstStyle/>
          <a:p>
            <a:pPr marL="0" lvl="1" indent="0">
              <a:lnSpc>
                <a:spcPts val="9037"/>
              </a:lnSpc>
            </a:pPr>
            <a:r>
              <a:rPr lang="en-US" sz="7200" spc="-461" err="1">
                <a:solidFill>
                  <a:srgbClr val="00694C"/>
                </a:solidFill>
                <a:latin typeface="Times New Roman" panose="02020603050405020304" pitchFamily="18" charset="0"/>
                <a:cs typeface="Times New Roman" panose="02020603050405020304" pitchFamily="18" charset="0"/>
              </a:rPr>
              <a:t>Nội</a:t>
            </a:r>
            <a:r>
              <a:rPr lang="en-US" sz="7200" spc="-461">
                <a:solidFill>
                  <a:srgbClr val="00694C"/>
                </a:solidFill>
                <a:latin typeface="Times New Roman" panose="02020603050405020304" pitchFamily="18" charset="0"/>
                <a:cs typeface="Times New Roman" panose="02020603050405020304" pitchFamily="18" charset="0"/>
              </a:rPr>
              <a:t> dung </a:t>
            </a:r>
            <a:r>
              <a:rPr lang="en-US" sz="7200" spc="-461" err="1">
                <a:solidFill>
                  <a:srgbClr val="00694C"/>
                </a:solidFill>
                <a:latin typeface="Times New Roman" panose="02020603050405020304" pitchFamily="18" charset="0"/>
                <a:cs typeface="Times New Roman" panose="02020603050405020304" pitchFamily="18" charset="0"/>
              </a:rPr>
              <a:t>chính</a:t>
            </a:r>
            <a:endParaRPr lang="en-US" sz="7200" spc="-461">
              <a:solidFill>
                <a:srgbClr val="00694C"/>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FA0CD809-4D29-BC66-4547-0AB3447F515B}"/>
              </a:ext>
            </a:extLst>
          </p:cNvPr>
          <p:cNvSpPr/>
          <p:nvPr/>
        </p:nvSpPr>
        <p:spPr>
          <a:xfrm>
            <a:off x="914400" y="2247900"/>
            <a:ext cx="6019800" cy="4800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a:extLst>
              <a:ext uri="{FF2B5EF4-FFF2-40B4-BE49-F238E27FC236}">
                <a16:creationId xmlns:a16="http://schemas.microsoft.com/office/drawing/2014/main" id="{4B5FD4E2-3AF4-0738-65AC-07AC05C16C08}"/>
              </a:ext>
            </a:extLst>
          </p:cNvPr>
          <p:cNvGraphicFramePr/>
          <p:nvPr>
            <p:extLst>
              <p:ext uri="{D42A27DB-BD31-4B8C-83A1-F6EECF244321}">
                <p14:modId xmlns:p14="http://schemas.microsoft.com/office/powerpoint/2010/main" val="2539481176"/>
              </p:ext>
            </p:extLst>
          </p:nvPr>
        </p:nvGraphicFramePr>
        <p:xfrm>
          <a:off x="7772400" y="1737366"/>
          <a:ext cx="90297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58D75F20-64CA-2F4C-B795-8C9BBFF361D3}"/>
              </a:ext>
            </a:extLst>
          </p:cNvPr>
          <p:cNvSpPr txBox="1"/>
          <p:nvPr/>
        </p:nvSpPr>
        <p:spPr>
          <a:xfrm>
            <a:off x="8153400" y="2247900"/>
            <a:ext cx="381000" cy="707886"/>
          </a:xfrm>
          <a:prstGeom prst="rect">
            <a:avLst/>
          </a:prstGeom>
          <a:noFill/>
        </p:spPr>
        <p:txBody>
          <a:bodyPr wrap="square" rtlCol="0">
            <a:spAutoFit/>
          </a:bodyPr>
          <a:lstStyle/>
          <a:p>
            <a:r>
              <a:rPr lang="en-US" sz="4000">
                <a:latin typeface="Times New Roman" panose="02020603050405020304" pitchFamily="18" charset="0"/>
                <a:cs typeface="Times New Roman" panose="02020603050405020304" pitchFamily="18" charset="0"/>
              </a:rPr>
              <a:t>1</a:t>
            </a:r>
          </a:p>
        </p:txBody>
      </p:sp>
      <p:sp>
        <p:nvSpPr>
          <p:cNvPr id="10" name="TextBox 9">
            <a:extLst>
              <a:ext uri="{FF2B5EF4-FFF2-40B4-BE49-F238E27FC236}">
                <a16:creationId xmlns:a16="http://schemas.microsoft.com/office/drawing/2014/main" id="{37161EAE-92FC-3939-995A-1D6F089A7A84}"/>
              </a:ext>
            </a:extLst>
          </p:cNvPr>
          <p:cNvSpPr txBox="1"/>
          <p:nvPr/>
        </p:nvSpPr>
        <p:spPr>
          <a:xfrm>
            <a:off x="8686800" y="3597414"/>
            <a:ext cx="381000" cy="707886"/>
          </a:xfrm>
          <a:prstGeom prst="rect">
            <a:avLst/>
          </a:prstGeom>
          <a:noFill/>
        </p:spPr>
        <p:txBody>
          <a:bodyPr wrap="square" rtlCol="0">
            <a:spAutoFit/>
          </a:bodyPr>
          <a:lstStyle/>
          <a:p>
            <a:r>
              <a:rPr lang="en-US" sz="4000">
                <a:latin typeface="Times New Roman" panose="02020603050405020304" pitchFamily="18" charset="0"/>
                <a:cs typeface="Times New Roman" panose="02020603050405020304" pitchFamily="18" charset="0"/>
              </a:rPr>
              <a:t>2</a:t>
            </a:r>
          </a:p>
        </p:txBody>
      </p:sp>
      <p:sp>
        <p:nvSpPr>
          <p:cNvPr id="11" name="TextBox 10">
            <a:extLst>
              <a:ext uri="{FF2B5EF4-FFF2-40B4-BE49-F238E27FC236}">
                <a16:creationId xmlns:a16="http://schemas.microsoft.com/office/drawing/2014/main" id="{D670DCD0-E38E-1BF3-0520-EA5A8C5132BF}"/>
              </a:ext>
            </a:extLst>
          </p:cNvPr>
          <p:cNvSpPr txBox="1"/>
          <p:nvPr/>
        </p:nvSpPr>
        <p:spPr>
          <a:xfrm>
            <a:off x="8686800" y="4892814"/>
            <a:ext cx="381000" cy="707886"/>
          </a:xfrm>
          <a:prstGeom prst="rect">
            <a:avLst/>
          </a:prstGeom>
          <a:noFill/>
        </p:spPr>
        <p:txBody>
          <a:bodyPr wrap="square" rtlCol="0">
            <a:spAutoFit/>
          </a:bodyPr>
          <a:lstStyle/>
          <a:p>
            <a:r>
              <a:rPr lang="en-US" sz="4000">
                <a:latin typeface="Times New Roman" panose="02020603050405020304" pitchFamily="18" charset="0"/>
                <a:cs typeface="Times New Roman" panose="02020603050405020304" pitchFamily="18" charset="0"/>
              </a:rPr>
              <a:t>3</a:t>
            </a:r>
          </a:p>
        </p:txBody>
      </p:sp>
      <p:sp>
        <p:nvSpPr>
          <p:cNvPr id="12" name="TextBox 11">
            <a:extLst>
              <a:ext uri="{FF2B5EF4-FFF2-40B4-BE49-F238E27FC236}">
                <a16:creationId xmlns:a16="http://schemas.microsoft.com/office/drawing/2014/main" id="{BC62E6E5-AAD0-27BF-CE3E-0ABF82887E5D}"/>
              </a:ext>
            </a:extLst>
          </p:cNvPr>
          <p:cNvSpPr txBox="1"/>
          <p:nvPr/>
        </p:nvSpPr>
        <p:spPr>
          <a:xfrm>
            <a:off x="8191500" y="6188214"/>
            <a:ext cx="381000" cy="707886"/>
          </a:xfrm>
          <a:prstGeom prst="rect">
            <a:avLst/>
          </a:prstGeom>
          <a:noFill/>
        </p:spPr>
        <p:txBody>
          <a:bodyPr wrap="square" rtlCol="0">
            <a:spAutoFit/>
          </a:bodyPr>
          <a:lstStyle/>
          <a:p>
            <a:r>
              <a:rPr lang="en-US" sz="4000">
                <a:latin typeface="Times New Roman" panose="02020603050405020304" pitchFamily="18" charset="0"/>
                <a:cs typeface="Times New Roman" panose="02020603050405020304" pitchFamily="18"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500"/>
                                  </p:stCondLst>
                                  <p:childTnLst>
                                    <p:set>
                                      <p:cBhvr>
                                        <p:cTn id="6" dur="1250" fill="hold">
                                          <p:stCondLst>
                                            <p:cond delay="0"/>
                                          </p:stCondLst>
                                        </p:cTn>
                                        <p:tgtEl>
                                          <p:spTgt spid="8"/>
                                        </p:tgtEl>
                                        <p:attrNameLst>
                                          <p:attrName>style.visibility</p:attrName>
                                        </p:attrNameLst>
                                      </p:cBhvr>
                                      <p:to>
                                        <p:strVal val="visible"/>
                                      </p:to>
                                    </p:set>
                                    <p:animEffect transition="in" filter="box(in)">
                                      <p:cBhvr>
                                        <p:cTn id="7"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3" name="TextBox 3"/>
          <p:cNvSpPr txBox="1"/>
          <p:nvPr/>
        </p:nvSpPr>
        <p:spPr>
          <a:xfrm>
            <a:off x="914400" y="266700"/>
            <a:ext cx="16916400" cy="1042401"/>
          </a:xfrm>
          <a:prstGeom prst="rect">
            <a:avLst/>
          </a:prstGeom>
        </p:spPr>
        <p:txBody>
          <a:bodyPr wrap="square" lIns="0" tIns="0" rIns="0" bIns="0" rtlCol="0" anchor="t">
            <a:spAutoFit/>
          </a:bodyPr>
          <a:lstStyle/>
          <a:p>
            <a:pPr marL="0" lvl="1" indent="0">
              <a:lnSpc>
                <a:spcPts val="8010"/>
              </a:lnSpc>
            </a:pPr>
            <a:r>
              <a:rPr lang="en-US" sz="8900" spc="-409">
                <a:solidFill>
                  <a:srgbClr val="00694C"/>
                </a:solidFill>
                <a:latin typeface="Times New Roman" panose="02020603050405020304" pitchFamily="18" charset="0"/>
                <a:cs typeface="Times New Roman" panose="02020603050405020304" pitchFamily="18" charset="0"/>
              </a:rPr>
              <a:t>CHƯƠNG 1: TỔNG QUAN ĐỀ TÀI</a:t>
            </a:r>
          </a:p>
        </p:txBody>
      </p:sp>
      <p:sp>
        <p:nvSpPr>
          <p:cNvPr id="8" name="Freeform 3">
            <a:extLst>
              <a:ext uri="{FF2B5EF4-FFF2-40B4-BE49-F238E27FC236}">
                <a16:creationId xmlns:a16="http://schemas.microsoft.com/office/drawing/2014/main" id="{2305BBDD-B3F0-1FB7-1127-C7AD6225F32D}"/>
              </a:ext>
            </a:extLst>
          </p:cNvPr>
          <p:cNvSpPr/>
          <p:nvPr/>
        </p:nvSpPr>
        <p:spPr>
          <a:xfrm rot="38845">
            <a:off x="5209584" y="1991349"/>
            <a:ext cx="6388666" cy="6388666"/>
          </a:xfrm>
          <a:custGeom>
            <a:avLst/>
            <a:gdLst/>
            <a:ahLst/>
            <a:cxnLst/>
            <a:rect l="l" t="t" r="r" b="b"/>
            <a:pathLst>
              <a:path w="6388666" h="6388666">
                <a:moveTo>
                  <a:pt x="0" y="0"/>
                </a:moveTo>
                <a:lnTo>
                  <a:pt x="6388667" y="0"/>
                </a:lnTo>
                <a:lnTo>
                  <a:pt x="6388667" y="6388666"/>
                </a:lnTo>
                <a:lnTo>
                  <a:pt x="0" y="6388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4">
            <a:extLst>
              <a:ext uri="{FF2B5EF4-FFF2-40B4-BE49-F238E27FC236}">
                <a16:creationId xmlns:a16="http://schemas.microsoft.com/office/drawing/2014/main" id="{DD74ABF7-F080-A9D8-B5F0-EE07C04DB658}"/>
              </a:ext>
            </a:extLst>
          </p:cNvPr>
          <p:cNvSpPr txBox="1"/>
          <p:nvPr/>
        </p:nvSpPr>
        <p:spPr>
          <a:xfrm>
            <a:off x="1103935" y="6130054"/>
            <a:ext cx="3145116" cy="1389804"/>
          </a:xfrm>
          <a:prstGeom prst="rect">
            <a:avLst/>
          </a:prstGeom>
        </p:spPr>
        <p:txBody>
          <a:bodyPr lIns="0" tIns="0" rIns="0" bIns="0" rtlCol="0" anchor="t">
            <a:spAutoFit/>
          </a:bodyPr>
          <a:lstStyle/>
          <a:p>
            <a:pPr algn="ctr">
              <a:lnSpc>
                <a:spcPts val="3640"/>
              </a:lnSpc>
            </a:pPr>
            <a:r>
              <a:rPr lang="en-US" sz="4000" b="1" spc="140">
                <a:solidFill>
                  <a:srgbClr val="0070C0"/>
                </a:solidFill>
                <a:latin typeface="Times New Roman" panose="02020603050405020304" pitchFamily="18" charset="0"/>
                <a:cs typeface="Times New Roman" panose="02020603050405020304" pitchFamily="18" charset="0"/>
              </a:rPr>
              <a:t>Kết nối dữ liệu đa nguồn</a:t>
            </a:r>
          </a:p>
        </p:txBody>
      </p:sp>
      <p:sp>
        <p:nvSpPr>
          <p:cNvPr id="10" name="TextBox 5">
            <a:extLst>
              <a:ext uri="{FF2B5EF4-FFF2-40B4-BE49-F238E27FC236}">
                <a16:creationId xmlns:a16="http://schemas.microsoft.com/office/drawing/2014/main" id="{FB48BA8A-6AA3-7798-6ADB-933969078BA3}"/>
              </a:ext>
            </a:extLst>
          </p:cNvPr>
          <p:cNvSpPr txBox="1"/>
          <p:nvPr/>
        </p:nvSpPr>
        <p:spPr>
          <a:xfrm>
            <a:off x="1658957" y="3435344"/>
            <a:ext cx="3145116" cy="923330"/>
          </a:xfrm>
          <a:prstGeom prst="rect">
            <a:avLst/>
          </a:prstGeom>
        </p:spPr>
        <p:txBody>
          <a:bodyPr lIns="0" tIns="0" rIns="0" bIns="0" rtlCol="0" anchor="t">
            <a:spAutoFit/>
          </a:bodyPr>
          <a:lstStyle/>
          <a:p>
            <a:pPr algn="ctr">
              <a:lnSpc>
                <a:spcPts val="3640"/>
              </a:lnSpc>
            </a:pPr>
            <a:r>
              <a:rPr lang="en-US" sz="3600" b="1" err="1">
                <a:solidFill>
                  <a:srgbClr val="0070C0"/>
                </a:solidFill>
                <a:latin typeface="Times New Roman" panose="02020603050405020304" pitchFamily="18" charset="0"/>
                <a:cs typeface="Times New Roman" panose="02020603050405020304" pitchFamily="18" charset="0"/>
              </a:rPr>
              <a:t>Tạo</a:t>
            </a:r>
            <a:r>
              <a:rPr lang="en-US" sz="3600" b="1">
                <a:solidFill>
                  <a:srgbClr val="0070C0"/>
                </a:solidFill>
                <a:latin typeface="Times New Roman" panose="02020603050405020304" pitchFamily="18" charset="0"/>
                <a:cs typeface="Times New Roman" panose="02020603050405020304" pitchFamily="18" charset="0"/>
              </a:rPr>
              <a:t> </a:t>
            </a:r>
            <a:r>
              <a:rPr lang="en-US" sz="3600" b="1" err="1">
                <a:solidFill>
                  <a:srgbClr val="0070C0"/>
                </a:solidFill>
                <a:latin typeface="Times New Roman" panose="02020603050405020304" pitchFamily="18" charset="0"/>
                <a:cs typeface="Times New Roman" panose="02020603050405020304" pitchFamily="18" charset="0"/>
              </a:rPr>
              <a:t>biểu</a:t>
            </a:r>
            <a:r>
              <a:rPr lang="en-US" sz="3600" b="1">
                <a:solidFill>
                  <a:srgbClr val="0070C0"/>
                </a:solidFill>
                <a:latin typeface="Times New Roman" panose="02020603050405020304" pitchFamily="18" charset="0"/>
                <a:cs typeface="Times New Roman" panose="02020603050405020304" pitchFamily="18" charset="0"/>
              </a:rPr>
              <a:t> </a:t>
            </a:r>
            <a:r>
              <a:rPr lang="en-US" sz="3600" b="1" err="1">
                <a:solidFill>
                  <a:srgbClr val="0070C0"/>
                </a:solidFill>
                <a:latin typeface="Times New Roman" panose="02020603050405020304" pitchFamily="18" charset="0"/>
                <a:cs typeface="Times New Roman" panose="02020603050405020304" pitchFamily="18" charset="0"/>
              </a:rPr>
              <a:t>đồ</a:t>
            </a:r>
            <a:r>
              <a:rPr lang="en-US" sz="3600" b="1">
                <a:solidFill>
                  <a:srgbClr val="0070C0"/>
                </a:solidFill>
                <a:latin typeface="Times New Roman" panose="02020603050405020304" pitchFamily="18" charset="0"/>
                <a:cs typeface="Times New Roman" panose="02020603050405020304" pitchFamily="18" charset="0"/>
              </a:rPr>
              <a:t> </a:t>
            </a:r>
            <a:r>
              <a:rPr lang="en-US" sz="3600" b="1" err="1">
                <a:solidFill>
                  <a:srgbClr val="0070C0"/>
                </a:solidFill>
                <a:latin typeface="Times New Roman" panose="02020603050405020304" pitchFamily="18" charset="0"/>
                <a:cs typeface="Times New Roman" panose="02020603050405020304" pitchFamily="18" charset="0"/>
              </a:rPr>
              <a:t>và</a:t>
            </a:r>
            <a:r>
              <a:rPr lang="en-US" sz="3600" b="1">
                <a:solidFill>
                  <a:srgbClr val="0070C0"/>
                </a:solidFill>
                <a:latin typeface="Times New Roman" panose="02020603050405020304" pitchFamily="18" charset="0"/>
                <a:cs typeface="Times New Roman" panose="02020603050405020304" pitchFamily="18" charset="0"/>
              </a:rPr>
              <a:t> Dashboard</a:t>
            </a:r>
            <a:endParaRPr lang="en-US" sz="3600" b="1" spc="140">
              <a:solidFill>
                <a:srgbClr val="0070C0"/>
              </a:solidFill>
              <a:latin typeface="Times New Roman" panose="02020603050405020304" pitchFamily="18" charset="0"/>
              <a:cs typeface="Times New Roman" panose="02020603050405020304" pitchFamily="18" charset="0"/>
            </a:endParaRPr>
          </a:p>
        </p:txBody>
      </p:sp>
      <p:sp>
        <p:nvSpPr>
          <p:cNvPr id="11" name="TextBox 7">
            <a:extLst>
              <a:ext uri="{FF2B5EF4-FFF2-40B4-BE49-F238E27FC236}">
                <a16:creationId xmlns:a16="http://schemas.microsoft.com/office/drawing/2014/main" id="{8154CD71-63B5-142B-2174-9C136AAE916E}"/>
              </a:ext>
            </a:extLst>
          </p:cNvPr>
          <p:cNvSpPr txBox="1"/>
          <p:nvPr/>
        </p:nvSpPr>
        <p:spPr>
          <a:xfrm>
            <a:off x="13203322" y="5506373"/>
            <a:ext cx="3145116" cy="928139"/>
          </a:xfrm>
          <a:prstGeom prst="rect">
            <a:avLst/>
          </a:prstGeom>
        </p:spPr>
        <p:txBody>
          <a:bodyPr lIns="0" tIns="0" rIns="0" bIns="0" rtlCol="0" anchor="t">
            <a:spAutoFit/>
          </a:bodyPr>
          <a:lstStyle/>
          <a:p>
            <a:pPr>
              <a:lnSpc>
                <a:spcPts val="3640"/>
              </a:lnSpc>
            </a:pPr>
            <a:r>
              <a:rPr lang="en-US" sz="4000" b="1" spc="140">
                <a:solidFill>
                  <a:srgbClr val="00B0F0"/>
                </a:solidFill>
                <a:latin typeface="Times New Roman" panose="02020603050405020304" pitchFamily="18" charset="0"/>
                <a:cs typeface="Times New Roman" panose="02020603050405020304" pitchFamily="18" charset="0"/>
              </a:rPr>
              <a:t>Tính năng tương tác</a:t>
            </a:r>
          </a:p>
        </p:txBody>
      </p:sp>
      <p:sp>
        <p:nvSpPr>
          <p:cNvPr id="12" name="TextBox 8">
            <a:extLst>
              <a:ext uri="{FF2B5EF4-FFF2-40B4-BE49-F238E27FC236}">
                <a16:creationId xmlns:a16="http://schemas.microsoft.com/office/drawing/2014/main" id="{C06D10E2-9E57-07FB-6DEC-706F7DD6A7E2}"/>
              </a:ext>
            </a:extLst>
          </p:cNvPr>
          <p:cNvSpPr txBox="1"/>
          <p:nvPr/>
        </p:nvSpPr>
        <p:spPr>
          <a:xfrm>
            <a:off x="12118124" y="3130205"/>
            <a:ext cx="3145116" cy="928139"/>
          </a:xfrm>
          <a:prstGeom prst="rect">
            <a:avLst/>
          </a:prstGeom>
        </p:spPr>
        <p:txBody>
          <a:bodyPr lIns="0" tIns="0" rIns="0" bIns="0" rtlCol="0" anchor="t">
            <a:spAutoFit/>
          </a:bodyPr>
          <a:lstStyle/>
          <a:p>
            <a:pPr algn="ctr">
              <a:lnSpc>
                <a:spcPts val="3640"/>
              </a:lnSpc>
            </a:pPr>
            <a:r>
              <a:rPr lang="en-US" sz="4000" b="1" spc="140">
                <a:solidFill>
                  <a:srgbClr val="00B0F0"/>
                </a:solidFill>
                <a:latin typeface="Times New Roman" panose="02020603050405020304" pitchFamily="18" charset="0"/>
                <a:cs typeface="Times New Roman" panose="02020603050405020304" pitchFamily="18" charset="0"/>
              </a:rPr>
              <a:t>Kết hợp dữ liệu </a:t>
            </a:r>
          </a:p>
        </p:txBody>
      </p:sp>
      <p:grpSp>
        <p:nvGrpSpPr>
          <p:cNvPr id="13" name="Group 9">
            <a:extLst>
              <a:ext uri="{FF2B5EF4-FFF2-40B4-BE49-F238E27FC236}">
                <a16:creationId xmlns:a16="http://schemas.microsoft.com/office/drawing/2014/main" id="{93284049-5B52-3DA0-D0F6-A19ED150D08F}"/>
              </a:ext>
            </a:extLst>
          </p:cNvPr>
          <p:cNvGrpSpPr/>
          <p:nvPr/>
        </p:nvGrpSpPr>
        <p:grpSpPr>
          <a:xfrm>
            <a:off x="2516289" y="5147582"/>
            <a:ext cx="1931511" cy="783152"/>
            <a:chOff x="0" y="0"/>
            <a:chExt cx="2855355" cy="716554"/>
          </a:xfrm>
        </p:grpSpPr>
        <p:sp>
          <p:nvSpPr>
            <p:cNvPr id="14" name="AutoShape 10">
              <a:extLst>
                <a:ext uri="{FF2B5EF4-FFF2-40B4-BE49-F238E27FC236}">
                  <a16:creationId xmlns:a16="http://schemas.microsoft.com/office/drawing/2014/main" id="{A6FC353D-1F74-F0A5-D3CE-97D582F4D793}"/>
                </a:ext>
              </a:extLst>
            </p:cNvPr>
            <p:cNvSpPr/>
            <p:nvPr/>
          </p:nvSpPr>
          <p:spPr>
            <a:xfrm>
              <a:off x="308952" y="0"/>
              <a:ext cx="2546403" cy="50800"/>
            </a:xfrm>
            <a:prstGeom prst="rect">
              <a:avLst/>
            </a:prstGeom>
            <a:solidFill>
              <a:srgbClr val="13538A"/>
            </a:solidFill>
          </p:spPr>
        </p:sp>
        <p:sp>
          <p:nvSpPr>
            <p:cNvPr id="15" name="AutoShape 11">
              <a:extLst>
                <a:ext uri="{FF2B5EF4-FFF2-40B4-BE49-F238E27FC236}">
                  <a16:creationId xmlns:a16="http://schemas.microsoft.com/office/drawing/2014/main" id="{534954BD-FA97-E2C9-FD49-0BEA1999015A}"/>
                </a:ext>
              </a:extLst>
            </p:cNvPr>
            <p:cNvSpPr/>
            <p:nvPr/>
          </p:nvSpPr>
          <p:spPr>
            <a:xfrm rot="1423174">
              <a:off x="151274" y="-22723"/>
              <a:ext cx="47043" cy="762000"/>
            </a:xfrm>
            <a:prstGeom prst="rect">
              <a:avLst/>
            </a:prstGeom>
            <a:solidFill>
              <a:srgbClr val="13538A"/>
            </a:solidFill>
          </p:spPr>
        </p:sp>
      </p:grpSp>
      <p:grpSp>
        <p:nvGrpSpPr>
          <p:cNvPr id="16" name="Group 12">
            <a:extLst>
              <a:ext uri="{FF2B5EF4-FFF2-40B4-BE49-F238E27FC236}">
                <a16:creationId xmlns:a16="http://schemas.microsoft.com/office/drawing/2014/main" id="{ED486A25-4F8F-6BFF-A331-8B09A25915D8}"/>
              </a:ext>
            </a:extLst>
          </p:cNvPr>
          <p:cNvGrpSpPr/>
          <p:nvPr/>
        </p:nvGrpSpPr>
        <p:grpSpPr>
          <a:xfrm>
            <a:off x="3434025" y="2518981"/>
            <a:ext cx="2489574" cy="573991"/>
            <a:chOff x="0" y="0"/>
            <a:chExt cx="4379355" cy="716554"/>
          </a:xfrm>
        </p:grpSpPr>
        <p:sp>
          <p:nvSpPr>
            <p:cNvPr id="17" name="AutoShape 13">
              <a:extLst>
                <a:ext uri="{FF2B5EF4-FFF2-40B4-BE49-F238E27FC236}">
                  <a16:creationId xmlns:a16="http://schemas.microsoft.com/office/drawing/2014/main" id="{B02AE02C-8292-ACC0-6B45-7992DD4A426F}"/>
                </a:ext>
              </a:extLst>
            </p:cNvPr>
            <p:cNvSpPr/>
            <p:nvPr/>
          </p:nvSpPr>
          <p:spPr>
            <a:xfrm>
              <a:off x="322546" y="0"/>
              <a:ext cx="4056809" cy="50800"/>
            </a:xfrm>
            <a:prstGeom prst="rect">
              <a:avLst/>
            </a:prstGeom>
            <a:solidFill>
              <a:srgbClr val="13538A"/>
            </a:solidFill>
          </p:spPr>
        </p:sp>
        <p:sp>
          <p:nvSpPr>
            <p:cNvPr id="18" name="AutoShape 14">
              <a:extLst>
                <a:ext uri="{FF2B5EF4-FFF2-40B4-BE49-F238E27FC236}">
                  <a16:creationId xmlns:a16="http://schemas.microsoft.com/office/drawing/2014/main" id="{E680FEE4-D928-F5CF-1C32-AC1516412A02}"/>
                </a:ext>
              </a:extLst>
            </p:cNvPr>
            <p:cNvSpPr/>
            <p:nvPr/>
          </p:nvSpPr>
          <p:spPr>
            <a:xfrm rot="1423174">
              <a:off x="151274" y="-22723"/>
              <a:ext cx="47043" cy="762000"/>
            </a:xfrm>
            <a:prstGeom prst="rect">
              <a:avLst/>
            </a:prstGeom>
            <a:solidFill>
              <a:srgbClr val="13538A"/>
            </a:solidFill>
          </p:spPr>
        </p:sp>
      </p:grpSp>
      <p:grpSp>
        <p:nvGrpSpPr>
          <p:cNvPr id="19" name="Group 15">
            <a:extLst>
              <a:ext uri="{FF2B5EF4-FFF2-40B4-BE49-F238E27FC236}">
                <a16:creationId xmlns:a16="http://schemas.microsoft.com/office/drawing/2014/main" id="{0EEC1BA9-31FC-10A9-6B86-E31AE42BB057}"/>
              </a:ext>
            </a:extLst>
          </p:cNvPr>
          <p:cNvGrpSpPr/>
          <p:nvPr/>
        </p:nvGrpSpPr>
        <p:grpSpPr>
          <a:xfrm>
            <a:off x="12442604" y="4814486"/>
            <a:ext cx="2127544" cy="543765"/>
            <a:chOff x="0" y="0"/>
            <a:chExt cx="2836726" cy="725020"/>
          </a:xfrm>
        </p:grpSpPr>
        <p:sp>
          <p:nvSpPr>
            <p:cNvPr id="20" name="AutoShape 16">
              <a:extLst>
                <a:ext uri="{FF2B5EF4-FFF2-40B4-BE49-F238E27FC236}">
                  <a16:creationId xmlns:a16="http://schemas.microsoft.com/office/drawing/2014/main" id="{8C004EA1-1CDB-F4BC-B930-330756CDA98C}"/>
                </a:ext>
              </a:extLst>
            </p:cNvPr>
            <p:cNvSpPr/>
            <p:nvPr/>
          </p:nvSpPr>
          <p:spPr>
            <a:xfrm>
              <a:off x="0" y="0"/>
              <a:ext cx="2546403" cy="50800"/>
            </a:xfrm>
            <a:prstGeom prst="rect">
              <a:avLst/>
            </a:prstGeom>
            <a:solidFill>
              <a:srgbClr val="13538A"/>
            </a:solidFill>
          </p:spPr>
        </p:sp>
        <p:sp>
          <p:nvSpPr>
            <p:cNvPr id="21" name="AutoShape 17">
              <a:extLst>
                <a:ext uri="{FF2B5EF4-FFF2-40B4-BE49-F238E27FC236}">
                  <a16:creationId xmlns:a16="http://schemas.microsoft.com/office/drawing/2014/main" id="{BBE93239-A935-9A36-51CB-AA816C052E7C}"/>
                </a:ext>
              </a:extLst>
            </p:cNvPr>
            <p:cNvSpPr/>
            <p:nvPr/>
          </p:nvSpPr>
          <p:spPr>
            <a:xfrm rot="-1362560">
              <a:off x="2644419" y="-16523"/>
              <a:ext cx="47043" cy="762000"/>
            </a:xfrm>
            <a:prstGeom prst="rect">
              <a:avLst/>
            </a:prstGeom>
            <a:solidFill>
              <a:srgbClr val="13538A"/>
            </a:solidFill>
          </p:spPr>
        </p:sp>
      </p:grpSp>
      <p:grpSp>
        <p:nvGrpSpPr>
          <p:cNvPr id="22" name="Group 18">
            <a:extLst>
              <a:ext uri="{FF2B5EF4-FFF2-40B4-BE49-F238E27FC236}">
                <a16:creationId xmlns:a16="http://schemas.microsoft.com/office/drawing/2014/main" id="{1C01AA61-3DA5-7857-AE42-7E4B3B033B81}"/>
              </a:ext>
            </a:extLst>
          </p:cNvPr>
          <p:cNvGrpSpPr/>
          <p:nvPr/>
        </p:nvGrpSpPr>
        <p:grpSpPr>
          <a:xfrm>
            <a:off x="10972800" y="2327894"/>
            <a:ext cx="2511324" cy="552901"/>
            <a:chOff x="0" y="0"/>
            <a:chExt cx="2836726" cy="725020"/>
          </a:xfrm>
        </p:grpSpPr>
        <p:sp>
          <p:nvSpPr>
            <p:cNvPr id="23" name="AutoShape 19">
              <a:extLst>
                <a:ext uri="{FF2B5EF4-FFF2-40B4-BE49-F238E27FC236}">
                  <a16:creationId xmlns:a16="http://schemas.microsoft.com/office/drawing/2014/main" id="{FC639FA8-34AA-2A2D-CD6D-7360A447DA1C}"/>
                </a:ext>
              </a:extLst>
            </p:cNvPr>
            <p:cNvSpPr/>
            <p:nvPr/>
          </p:nvSpPr>
          <p:spPr>
            <a:xfrm>
              <a:off x="0" y="0"/>
              <a:ext cx="2546403" cy="50800"/>
            </a:xfrm>
            <a:prstGeom prst="rect">
              <a:avLst/>
            </a:prstGeom>
            <a:solidFill>
              <a:srgbClr val="13538A"/>
            </a:solidFill>
          </p:spPr>
        </p:sp>
        <p:sp>
          <p:nvSpPr>
            <p:cNvPr id="24" name="AutoShape 20">
              <a:extLst>
                <a:ext uri="{FF2B5EF4-FFF2-40B4-BE49-F238E27FC236}">
                  <a16:creationId xmlns:a16="http://schemas.microsoft.com/office/drawing/2014/main" id="{8A253235-BE19-4A56-E530-8B9371C4E5C5}"/>
                </a:ext>
              </a:extLst>
            </p:cNvPr>
            <p:cNvSpPr/>
            <p:nvPr/>
          </p:nvSpPr>
          <p:spPr>
            <a:xfrm rot="-1362560">
              <a:off x="2644419" y="-16523"/>
              <a:ext cx="47043" cy="762000"/>
            </a:xfrm>
            <a:prstGeom prst="rect">
              <a:avLst/>
            </a:prstGeom>
            <a:solidFill>
              <a:srgbClr val="13538A"/>
            </a:solidFill>
          </p:spPr>
        </p:sp>
      </p:grpSp>
      <p:grpSp>
        <p:nvGrpSpPr>
          <p:cNvPr id="25" name="Group 21">
            <a:extLst>
              <a:ext uri="{FF2B5EF4-FFF2-40B4-BE49-F238E27FC236}">
                <a16:creationId xmlns:a16="http://schemas.microsoft.com/office/drawing/2014/main" id="{F13D85B6-D221-250C-4103-5E8347F1FB31}"/>
              </a:ext>
            </a:extLst>
          </p:cNvPr>
          <p:cNvGrpSpPr/>
          <p:nvPr/>
        </p:nvGrpSpPr>
        <p:grpSpPr>
          <a:xfrm>
            <a:off x="11755095" y="7581900"/>
            <a:ext cx="1729029" cy="698651"/>
            <a:chOff x="0" y="0"/>
            <a:chExt cx="4228560" cy="721087"/>
          </a:xfrm>
        </p:grpSpPr>
        <p:sp>
          <p:nvSpPr>
            <p:cNvPr id="26" name="AutoShape 22">
              <a:extLst>
                <a:ext uri="{FF2B5EF4-FFF2-40B4-BE49-F238E27FC236}">
                  <a16:creationId xmlns:a16="http://schemas.microsoft.com/office/drawing/2014/main" id="{47729291-3578-AE8E-10E2-3AEFCE27C7C6}"/>
                </a:ext>
              </a:extLst>
            </p:cNvPr>
            <p:cNvSpPr/>
            <p:nvPr/>
          </p:nvSpPr>
          <p:spPr>
            <a:xfrm>
              <a:off x="0" y="0"/>
              <a:ext cx="3934344" cy="50800"/>
            </a:xfrm>
            <a:prstGeom prst="rect">
              <a:avLst/>
            </a:prstGeom>
            <a:solidFill>
              <a:srgbClr val="13538A"/>
            </a:solidFill>
          </p:spPr>
        </p:sp>
        <p:sp>
          <p:nvSpPr>
            <p:cNvPr id="27" name="AutoShape 23">
              <a:extLst>
                <a:ext uri="{FF2B5EF4-FFF2-40B4-BE49-F238E27FC236}">
                  <a16:creationId xmlns:a16="http://schemas.microsoft.com/office/drawing/2014/main" id="{EADBB327-4971-3B9A-6F31-45721619DEAB}"/>
                </a:ext>
              </a:extLst>
            </p:cNvPr>
            <p:cNvSpPr/>
            <p:nvPr/>
          </p:nvSpPr>
          <p:spPr>
            <a:xfrm rot="-1362560">
              <a:off x="4036253" y="-20456"/>
              <a:ext cx="47043" cy="762000"/>
            </a:xfrm>
            <a:prstGeom prst="rect">
              <a:avLst/>
            </a:prstGeom>
            <a:solidFill>
              <a:srgbClr val="13538A"/>
            </a:solidFill>
          </p:spPr>
        </p:sp>
      </p:grpSp>
      <p:pic>
        <p:nvPicPr>
          <p:cNvPr id="34" name="Picture 2">
            <a:extLst>
              <a:ext uri="{FF2B5EF4-FFF2-40B4-BE49-F238E27FC236}">
                <a16:creationId xmlns:a16="http://schemas.microsoft.com/office/drawing/2014/main" id="{C0569ADD-EACE-CD32-729E-87B778E63C88}"/>
              </a:ext>
            </a:extLst>
          </p:cNvPr>
          <p:cNvPicPr>
            <a:picLocks noChangeAspect="1"/>
          </p:cNvPicPr>
          <p:nvPr/>
        </p:nvPicPr>
        <p:blipFill>
          <a:blip r:embed="rId4"/>
          <a:stretch>
            <a:fillRect/>
          </a:stretch>
        </p:blipFill>
        <p:spPr>
          <a:xfrm>
            <a:off x="3202755" y="787900"/>
            <a:ext cx="10032590" cy="9986799"/>
          </a:xfrm>
          <a:prstGeom prst="rect">
            <a:avLst/>
          </a:prstGeom>
        </p:spPr>
      </p:pic>
      <p:sp>
        <p:nvSpPr>
          <p:cNvPr id="35" name="Freeform 3">
            <a:extLst>
              <a:ext uri="{FF2B5EF4-FFF2-40B4-BE49-F238E27FC236}">
                <a16:creationId xmlns:a16="http://schemas.microsoft.com/office/drawing/2014/main" id="{EFACB591-3439-A94A-8ACF-5DE5CF1C19EA}"/>
              </a:ext>
            </a:extLst>
          </p:cNvPr>
          <p:cNvSpPr/>
          <p:nvPr/>
        </p:nvSpPr>
        <p:spPr>
          <a:xfrm rot="38845">
            <a:off x="5039097" y="2455417"/>
            <a:ext cx="6388666" cy="6388666"/>
          </a:xfrm>
          <a:custGeom>
            <a:avLst/>
            <a:gdLst/>
            <a:ahLst/>
            <a:cxnLst/>
            <a:rect l="l" t="t" r="r" b="b"/>
            <a:pathLst>
              <a:path w="6388666" h="6388666">
                <a:moveTo>
                  <a:pt x="0" y="0"/>
                </a:moveTo>
                <a:lnTo>
                  <a:pt x="6388667" y="0"/>
                </a:lnTo>
                <a:lnTo>
                  <a:pt x="6388667" y="6388666"/>
                </a:lnTo>
                <a:lnTo>
                  <a:pt x="0" y="6388666"/>
                </a:lnTo>
                <a:lnTo>
                  <a:pt x="0" y="0"/>
                </a:lnTo>
                <a:close/>
              </a:path>
            </a:pathLst>
          </a:custGeom>
          <a:blipFill>
            <a:blip r:embed="rId2">
              <a:extLst>
                <a:ext uri="{96DAC541-7B7A-43D3-8B79-37D633B846F1}">
                  <asvg:svgBlip xmlns:asvg="http://schemas.microsoft.com/office/drawing/2016/SVG/main" r:embed="rId5"/>
                </a:ext>
              </a:extLst>
            </a:blip>
            <a:stretch>
              <a:fillRect/>
            </a:stretch>
          </a:blipFill>
        </p:spPr>
      </p:sp>
      <p:sp>
        <p:nvSpPr>
          <p:cNvPr id="36" name="TextBox 7">
            <a:extLst>
              <a:ext uri="{FF2B5EF4-FFF2-40B4-BE49-F238E27FC236}">
                <a16:creationId xmlns:a16="http://schemas.microsoft.com/office/drawing/2014/main" id="{01D51485-008B-5E32-F122-258200BFBDC6}"/>
              </a:ext>
            </a:extLst>
          </p:cNvPr>
          <p:cNvSpPr txBox="1"/>
          <p:nvPr/>
        </p:nvSpPr>
        <p:spPr>
          <a:xfrm>
            <a:off x="12048939" y="8438912"/>
            <a:ext cx="3145116" cy="928139"/>
          </a:xfrm>
          <a:prstGeom prst="rect">
            <a:avLst/>
          </a:prstGeom>
        </p:spPr>
        <p:txBody>
          <a:bodyPr lIns="0" tIns="0" rIns="0" bIns="0" rtlCol="0" anchor="t">
            <a:spAutoFit/>
          </a:bodyPr>
          <a:lstStyle/>
          <a:p>
            <a:pPr algn="ctr">
              <a:lnSpc>
                <a:spcPts val="3640"/>
              </a:lnSpc>
            </a:pPr>
            <a:r>
              <a:rPr lang="en-US" sz="4000" b="1" spc="140">
                <a:solidFill>
                  <a:srgbClr val="00B0F0"/>
                </a:solidFill>
                <a:latin typeface="Times New Roman" panose="02020603050405020304" pitchFamily="18" charset="0"/>
                <a:cs typeface="Times New Roman" panose="02020603050405020304" pitchFamily="18" charset="0"/>
              </a:rPr>
              <a:t>Theo dõi dữ liệu</a:t>
            </a:r>
          </a:p>
        </p:txBody>
      </p:sp>
      <p:sp>
        <p:nvSpPr>
          <p:cNvPr id="37" name="TextBox 36">
            <a:extLst>
              <a:ext uri="{FF2B5EF4-FFF2-40B4-BE49-F238E27FC236}">
                <a16:creationId xmlns:a16="http://schemas.microsoft.com/office/drawing/2014/main" id="{91F3864A-A7C7-75C4-ECDD-BE32A57ACF98}"/>
              </a:ext>
            </a:extLst>
          </p:cNvPr>
          <p:cNvSpPr txBox="1"/>
          <p:nvPr/>
        </p:nvSpPr>
        <p:spPr>
          <a:xfrm>
            <a:off x="6248400" y="4652308"/>
            <a:ext cx="4105444" cy="1938992"/>
          </a:xfrm>
          <a:prstGeom prst="rect">
            <a:avLst/>
          </a:prstGeom>
          <a:noFill/>
        </p:spPr>
        <p:txBody>
          <a:bodyPr wrap="square" rtlCol="0">
            <a:spAutoFit/>
          </a:bodyPr>
          <a:lstStyle/>
          <a:p>
            <a:pPr algn="ctr"/>
            <a:r>
              <a:rPr lang="en-US" sz="6000" b="1">
                <a:solidFill>
                  <a:srgbClr val="002060"/>
                </a:solidFill>
                <a:latin typeface="Times New Roman" panose="02020603050405020304" pitchFamily="18" charset="0"/>
                <a:cs typeface="Times New Roman" panose="02020603050405020304" pitchFamily="18" charset="0"/>
              </a:rPr>
              <a:t>Phần mềm Tableau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5" name="TextBox 5"/>
          <p:cNvSpPr txBox="1"/>
          <p:nvPr/>
        </p:nvSpPr>
        <p:spPr>
          <a:xfrm>
            <a:off x="1028700" y="1304925"/>
            <a:ext cx="16230599" cy="1154162"/>
          </a:xfrm>
          <a:prstGeom prst="rect">
            <a:avLst/>
          </a:prstGeom>
        </p:spPr>
        <p:txBody>
          <a:bodyPr wrap="square" lIns="0" tIns="0" rIns="0" bIns="0" rtlCol="0" anchor="t">
            <a:spAutoFit/>
          </a:bodyPr>
          <a:lstStyle/>
          <a:p>
            <a:pPr marL="0" lvl="1" indent="0" algn="ctr">
              <a:lnSpc>
                <a:spcPts val="9037"/>
              </a:lnSpc>
            </a:pPr>
            <a:r>
              <a:rPr lang="en-US" sz="8000" spc="-461">
                <a:solidFill>
                  <a:srgbClr val="00694C"/>
                </a:solidFill>
                <a:latin typeface="Times New Roman" panose="02020603050405020304" pitchFamily="18" charset="0"/>
                <a:cs typeface="Times New Roman" panose="02020603050405020304" pitchFamily="18" charset="0"/>
              </a:rPr>
              <a:t>CHƯƠNG 2: NGHIÊN CỨU LÝ THUYẾT</a:t>
            </a:r>
          </a:p>
        </p:txBody>
      </p:sp>
      <p:grpSp>
        <p:nvGrpSpPr>
          <p:cNvPr id="6" name="Group 6"/>
          <p:cNvGrpSpPr/>
          <p:nvPr/>
        </p:nvGrpSpPr>
        <p:grpSpPr>
          <a:xfrm>
            <a:off x="909679" y="4010974"/>
            <a:ext cx="5293498" cy="4944885"/>
            <a:chOff x="0" y="0"/>
            <a:chExt cx="1394172" cy="1302357"/>
          </a:xfrm>
        </p:grpSpPr>
        <p:sp>
          <p:nvSpPr>
            <p:cNvPr id="7" name="Freeform 7"/>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965802" y="4028229"/>
            <a:ext cx="5293498" cy="4944885"/>
            <a:chOff x="0" y="0"/>
            <a:chExt cx="1394172" cy="1302357"/>
          </a:xfrm>
        </p:grpSpPr>
        <p:sp>
          <p:nvSpPr>
            <p:cNvPr id="10" name="Freeform 10"/>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11" name="TextBox 11"/>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2465094" y="447590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rPr>
              <a:t>01.</a:t>
            </a:r>
          </a:p>
        </p:txBody>
      </p:sp>
      <p:sp>
        <p:nvSpPr>
          <p:cNvPr id="13" name="TextBox 13"/>
          <p:cNvSpPr txBox="1"/>
          <p:nvPr/>
        </p:nvSpPr>
        <p:spPr>
          <a:xfrm>
            <a:off x="7933645" y="447590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rPr>
              <a:t>02.</a:t>
            </a:r>
          </a:p>
        </p:txBody>
      </p:sp>
      <p:sp>
        <p:nvSpPr>
          <p:cNvPr id="14" name="TextBox 14"/>
          <p:cNvSpPr txBox="1"/>
          <p:nvPr/>
        </p:nvSpPr>
        <p:spPr>
          <a:xfrm>
            <a:off x="13402196" y="447590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rPr>
              <a:t>03.</a:t>
            </a:r>
          </a:p>
        </p:txBody>
      </p:sp>
      <p:sp>
        <p:nvSpPr>
          <p:cNvPr id="15" name="TextBox 15"/>
          <p:cNvSpPr txBox="1"/>
          <p:nvPr/>
        </p:nvSpPr>
        <p:spPr>
          <a:xfrm>
            <a:off x="1627876" y="5600700"/>
            <a:ext cx="4095146" cy="2170081"/>
          </a:xfrm>
          <a:prstGeom prst="rect">
            <a:avLst/>
          </a:prstGeom>
        </p:spPr>
        <p:txBody>
          <a:bodyPr lIns="0" tIns="0" rIns="0" bIns="0" rtlCol="0" anchor="t">
            <a:spAutoFit/>
          </a:bodyPr>
          <a:lstStyle/>
          <a:p>
            <a:pPr algn="ctr">
              <a:lnSpc>
                <a:spcPct val="150000"/>
              </a:lnSpc>
              <a:spcBef>
                <a:spcPct val="0"/>
              </a:spcBef>
            </a:pPr>
            <a:r>
              <a:rPr lang="en-US" sz="5000">
                <a:latin typeface="Times New Roman" panose="02020603050405020304" pitchFamily="18" charset="0"/>
                <a:cs typeface="Times New Roman" panose="02020603050405020304" pitchFamily="18" charset="0"/>
              </a:rPr>
              <a:t>Giới thiệu phần mềm Tableau</a:t>
            </a:r>
          </a:p>
        </p:txBody>
      </p:sp>
      <p:sp>
        <p:nvSpPr>
          <p:cNvPr id="16" name="TextBox 16"/>
          <p:cNvSpPr txBox="1"/>
          <p:nvPr/>
        </p:nvSpPr>
        <p:spPr>
          <a:xfrm>
            <a:off x="7056298" y="5600699"/>
            <a:ext cx="4095146" cy="2170081"/>
          </a:xfrm>
          <a:prstGeom prst="rect">
            <a:avLst/>
          </a:prstGeom>
        </p:spPr>
        <p:txBody>
          <a:bodyPr lIns="0" tIns="0" rIns="0" bIns="0" rtlCol="0" anchor="t">
            <a:spAutoFit/>
          </a:bodyPr>
          <a:lstStyle/>
          <a:p>
            <a:pPr algn="ctr">
              <a:lnSpc>
                <a:spcPct val="150000"/>
              </a:lnSpc>
              <a:spcBef>
                <a:spcPct val="0"/>
              </a:spcBef>
            </a:pPr>
            <a:r>
              <a:rPr lang="en-US" sz="5000">
                <a:solidFill>
                  <a:srgbClr val="00694C"/>
                </a:solidFill>
                <a:latin typeface="Times New Roman" panose="02020603050405020304" pitchFamily="18" charset="0"/>
                <a:cs typeface="Times New Roman" panose="02020603050405020304" pitchFamily="18" charset="0"/>
              </a:rPr>
              <a:t>Các chức năng của Tableau </a:t>
            </a:r>
          </a:p>
        </p:txBody>
      </p:sp>
      <p:sp>
        <p:nvSpPr>
          <p:cNvPr id="17" name="TextBox 17"/>
          <p:cNvSpPr txBox="1"/>
          <p:nvPr/>
        </p:nvSpPr>
        <p:spPr>
          <a:xfrm>
            <a:off x="12592654" y="5707212"/>
            <a:ext cx="4095146" cy="3324243"/>
          </a:xfrm>
          <a:prstGeom prst="rect">
            <a:avLst/>
          </a:prstGeom>
        </p:spPr>
        <p:txBody>
          <a:bodyPr lIns="0" tIns="0" rIns="0" bIns="0" rtlCol="0" anchor="t">
            <a:spAutoFit/>
          </a:bodyPr>
          <a:lstStyle/>
          <a:p>
            <a:pPr algn="just">
              <a:lnSpc>
                <a:spcPct val="150000"/>
              </a:lnSpc>
              <a:spcBef>
                <a:spcPct val="0"/>
              </a:spcBef>
            </a:pPr>
            <a:r>
              <a:rPr lang="en-US" sz="5000">
                <a:solidFill>
                  <a:srgbClr val="00694C"/>
                </a:solidFill>
                <a:latin typeface="Times New Roman" panose="02020603050405020304" pitchFamily="18" charset="0"/>
                <a:cs typeface="Times New Roman" panose="02020603050405020304" pitchFamily="18" charset="0"/>
              </a:rPr>
              <a:t>Hàm phân tích và trực quan trong Tableau</a:t>
            </a:r>
            <a:r>
              <a:rPr lang="en-US" sz="1800">
                <a:solidFill>
                  <a:srgbClr val="00694C"/>
                </a:solidFill>
                <a:latin typeface="Raleway Semi-Bold"/>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4" name="TextBox 4"/>
          <p:cNvSpPr txBox="1"/>
          <p:nvPr/>
        </p:nvSpPr>
        <p:spPr>
          <a:xfrm>
            <a:off x="685800" y="394125"/>
            <a:ext cx="16916400" cy="1154162"/>
          </a:xfrm>
          <a:prstGeom prst="rect">
            <a:avLst/>
          </a:prstGeom>
        </p:spPr>
        <p:txBody>
          <a:bodyPr wrap="square" lIns="0" tIns="0" rIns="0" bIns="0" rtlCol="0" anchor="t">
            <a:spAutoFit/>
          </a:bodyPr>
          <a:lstStyle/>
          <a:p>
            <a:pPr marL="0" lvl="1" indent="0" algn="ctr">
              <a:lnSpc>
                <a:spcPts val="9037"/>
              </a:lnSpc>
            </a:pPr>
            <a:r>
              <a:rPr lang="en-US" sz="8000" spc="-461">
                <a:solidFill>
                  <a:srgbClr val="00694C"/>
                </a:solidFill>
                <a:latin typeface="Times New Roman" panose="02020603050405020304" pitchFamily="18" charset="0"/>
                <a:cs typeface="Times New Roman" panose="02020603050405020304" pitchFamily="18" charset="0"/>
              </a:rPr>
              <a:t>CHƯƠNG 2: NGHIÊN CỨU LÝ THUYẾT</a:t>
            </a:r>
          </a:p>
        </p:txBody>
      </p:sp>
      <p:sp>
        <p:nvSpPr>
          <p:cNvPr id="5" name="TextBox 5"/>
          <p:cNvSpPr txBox="1"/>
          <p:nvPr/>
        </p:nvSpPr>
        <p:spPr>
          <a:xfrm>
            <a:off x="-609600" y="2100938"/>
            <a:ext cx="11599094" cy="448456"/>
          </a:xfrm>
          <a:prstGeom prst="rect">
            <a:avLst/>
          </a:prstGeom>
        </p:spPr>
        <p:txBody>
          <a:bodyPr lIns="0" tIns="0" rIns="0" bIns="0" rtlCol="0" anchor="t">
            <a:spAutoFit/>
          </a:bodyPr>
          <a:lstStyle/>
          <a:p>
            <a:pPr algn="ctr">
              <a:lnSpc>
                <a:spcPts val="3080"/>
              </a:lnSpc>
              <a:spcBef>
                <a:spcPct val="0"/>
              </a:spcBef>
            </a:pPr>
            <a:r>
              <a:rPr lang="en-US" sz="5000">
                <a:solidFill>
                  <a:srgbClr val="00694C"/>
                </a:solidFill>
                <a:latin typeface="Times New Roman" panose="02020603050405020304" pitchFamily="18" charset="0"/>
                <a:cs typeface="Times New Roman" panose="02020603050405020304" pitchFamily="18" charset="0"/>
              </a:rPr>
              <a:t>1. Giới thiệu phần mềm Tableau.</a:t>
            </a:r>
          </a:p>
        </p:txBody>
      </p:sp>
      <p:pic>
        <p:nvPicPr>
          <p:cNvPr id="8" name="Picture 7">
            <a:extLst>
              <a:ext uri="{FF2B5EF4-FFF2-40B4-BE49-F238E27FC236}">
                <a16:creationId xmlns:a16="http://schemas.microsoft.com/office/drawing/2014/main" id="{A95CEC74-46B5-D66C-FDC4-34D6EB985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9200" y="2781300"/>
            <a:ext cx="8763000" cy="6096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9" name="TextBox 8">
            <a:extLst>
              <a:ext uri="{FF2B5EF4-FFF2-40B4-BE49-F238E27FC236}">
                <a16:creationId xmlns:a16="http://schemas.microsoft.com/office/drawing/2014/main" id="{48096B59-0CAC-3D53-B618-9D004396DCE7}"/>
              </a:ext>
            </a:extLst>
          </p:cNvPr>
          <p:cNvSpPr txBox="1"/>
          <p:nvPr/>
        </p:nvSpPr>
        <p:spPr>
          <a:xfrm>
            <a:off x="1066800" y="2781300"/>
            <a:ext cx="7315200" cy="3170099"/>
          </a:xfrm>
          <a:prstGeom prst="rect">
            <a:avLst/>
          </a:prstGeom>
          <a:noFill/>
        </p:spPr>
        <p:txBody>
          <a:bodyPr wrap="square" rtlCol="0">
            <a:spAutoFit/>
          </a:bodyPr>
          <a:lstStyle/>
          <a:p>
            <a:pPr algn="just"/>
            <a:r>
              <a:rPr lang="en-US" sz="4000">
                <a:latin typeface="Times New Roman" panose="02020603050405020304" pitchFamily="18" charset="0"/>
                <a:cs typeface="Times New Roman" panose="02020603050405020304" pitchFamily="18" charset="0"/>
              </a:rPr>
              <a:t>Tableau là phần mềm hỗ trợ phân tích (Data Analyst) và trực quan hóa dữ liệu (Data Visualization), công cụ được dùng nhiều trong ngành BI (Business Intelligence).</a:t>
            </a:r>
          </a:p>
        </p:txBody>
      </p:sp>
      <p:cxnSp>
        <p:nvCxnSpPr>
          <p:cNvPr id="11" name="Straight Connector 10">
            <a:extLst>
              <a:ext uri="{FF2B5EF4-FFF2-40B4-BE49-F238E27FC236}">
                <a16:creationId xmlns:a16="http://schemas.microsoft.com/office/drawing/2014/main" id="{35CE519E-A159-1063-1E06-1C9182BE0386}"/>
              </a:ext>
            </a:extLst>
          </p:cNvPr>
          <p:cNvCxnSpPr/>
          <p:nvPr/>
        </p:nvCxnSpPr>
        <p:spPr>
          <a:xfrm>
            <a:off x="1066800" y="1548287"/>
            <a:ext cx="16383000"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extBox 2"/>
          <p:cNvSpPr txBox="1"/>
          <p:nvPr/>
        </p:nvSpPr>
        <p:spPr>
          <a:xfrm>
            <a:off x="2207110" y="1930706"/>
            <a:ext cx="13515640" cy="664926"/>
          </a:xfrm>
          <a:prstGeom prst="rect">
            <a:avLst/>
          </a:prstGeom>
        </p:spPr>
        <p:txBody>
          <a:bodyPr lIns="0" tIns="0" rIns="0" bIns="0" rtlCol="0" anchor="t">
            <a:spAutoFit/>
          </a:bodyPr>
          <a:lstStyle/>
          <a:p>
            <a:pPr marL="0" lvl="1" indent="0">
              <a:lnSpc>
                <a:spcPts val="4950"/>
              </a:lnSpc>
            </a:pPr>
            <a:r>
              <a:rPr lang="en-US" sz="6000" spc="-253">
                <a:solidFill>
                  <a:srgbClr val="00694C"/>
                </a:solidFill>
                <a:latin typeface="Times New Roman" panose="02020603050405020304" pitchFamily="18" charset="0"/>
                <a:cs typeface="Times New Roman" panose="02020603050405020304" pitchFamily="18" charset="0"/>
              </a:rPr>
              <a:t>2. Các đặc điểm chính</a:t>
            </a:r>
          </a:p>
        </p:txBody>
      </p:sp>
      <p:sp>
        <p:nvSpPr>
          <p:cNvPr id="4" name="TextBox 4"/>
          <p:cNvSpPr txBox="1"/>
          <p:nvPr/>
        </p:nvSpPr>
        <p:spPr>
          <a:xfrm>
            <a:off x="829460" y="0"/>
            <a:ext cx="16916400" cy="1625445"/>
          </a:xfrm>
          <a:prstGeom prst="rect">
            <a:avLst/>
          </a:prstGeom>
        </p:spPr>
        <p:txBody>
          <a:bodyPr wrap="square" lIns="0" tIns="0" rIns="0" bIns="0" rtlCol="0" anchor="t">
            <a:spAutoFit/>
          </a:bodyPr>
          <a:lstStyle/>
          <a:p>
            <a:pPr marL="0" lvl="1" indent="0" algn="ctr">
              <a:lnSpc>
                <a:spcPct val="150000"/>
              </a:lnSpc>
            </a:pPr>
            <a:r>
              <a:rPr lang="en-US" sz="8000" spc="-905">
                <a:solidFill>
                  <a:srgbClr val="00694C"/>
                </a:solidFill>
                <a:latin typeface="Times New Roman" panose="02020603050405020304" pitchFamily="18" charset="0"/>
                <a:cs typeface="Times New Roman" panose="02020603050405020304" pitchFamily="18" charset="0"/>
              </a:rPr>
              <a:t>CHƯƠNG 2: NGHIÊN CỨU LÝ THUYẾT</a:t>
            </a:r>
          </a:p>
        </p:txBody>
      </p:sp>
      <p:cxnSp>
        <p:nvCxnSpPr>
          <p:cNvPr id="6" name="Straight Connector 5">
            <a:extLst>
              <a:ext uri="{FF2B5EF4-FFF2-40B4-BE49-F238E27FC236}">
                <a16:creationId xmlns:a16="http://schemas.microsoft.com/office/drawing/2014/main" id="{E1AAEB7C-1F5F-2849-F65F-01D7B4B9929F}"/>
              </a:ext>
            </a:extLst>
          </p:cNvPr>
          <p:cNvCxnSpPr/>
          <p:nvPr/>
        </p:nvCxnSpPr>
        <p:spPr>
          <a:xfrm>
            <a:off x="1257300" y="1625445"/>
            <a:ext cx="1577340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7" name="Flowchart: Connector 6">
            <a:extLst>
              <a:ext uri="{FF2B5EF4-FFF2-40B4-BE49-F238E27FC236}">
                <a16:creationId xmlns:a16="http://schemas.microsoft.com/office/drawing/2014/main" id="{3E0660EA-4FB2-835B-054E-0129B34EA538}"/>
              </a:ext>
            </a:extLst>
          </p:cNvPr>
          <p:cNvSpPr/>
          <p:nvPr/>
        </p:nvSpPr>
        <p:spPr>
          <a:xfrm>
            <a:off x="7580780" y="4838700"/>
            <a:ext cx="2819400" cy="268787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a:extLst>
              <a:ext uri="{FF2B5EF4-FFF2-40B4-BE49-F238E27FC236}">
                <a16:creationId xmlns:a16="http://schemas.microsoft.com/office/drawing/2014/main" id="{9F3E507F-364D-6BC8-F349-04ABA5339CAE}"/>
              </a:ext>
            </a:extLst>
          </p:cNvPr>
          <p:cNvSpPr/>
          <p:nvPr/>
        </p:nvSpPr>
        <p:spPr>
          <a:xfrm>
            <a:off x="7809380" y="5039637"/>
            <a:ext cx="2362200" cy="22860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1CE0C4-8DA8-ECF1-4491-74193953C949}"/>
              </a:ext>
            </a:extLst>
          </p:cNvPr>
          <p:cNvSpPr txBox="1"/>
          <p:nvPr/>
        </p:nvSpPr>
        <p:spPr>
          <a:xfrm>
            <a:off x="7809380" y="5397807"/>
            <a:ext cx="2362200" cy="1200329"/>
          </a:xfrm>
          <a:prstGeom prst="rect">
            <a:avLst/>
          </a:prstGeom>
          <a:noFill/>
        </p:spPr>
        <p:txBody>
          <a:bodyPr wrap="square" rtlCol="0">
            <a:spAutoFit/>
          </a:bodyPr>
          <a:lstStyle/>
          <a:p>
            <a:pPr algn="ctr"/>
            <a:r>
              <a:rPr lang="en-US" sz="3600" b="1"/>
              <a:t>Các đặc điểm chính</a:t>
            </a:r>
          </a:p>
        </p:txBody>
      </p:sp>
      <p:sp>
        <p:nvSpPr>
          <p:cNvPr id="10" name="Flowchart: Connector 9">
            <a:extLst>
              <a:ext uri="{FF2B5EF4-FFF2-40B4-BE49-F238E27FC236}">
                <a16:creationId xmlns:a16="http://schemas.microsoft.com/office/drawing/2014/main" id="{46B4DE8C-9021-DCE4-3A04-1CF706B2ADA3}"/>
              </a:ext>
            </a:extLst>
          </p:cNvPr>
          <p:cNvSpPr/>
          <p:nvPr/>
        </p:nvSpPr>
        <p:spPr>
          <a:xfrm>
            <a:off x="6172200" y="3390900"/>
            <a:ext cx="5638800" cy="5334260"/>
          </a:xfrm>
          <a:prstGeom prst="flowChartConnector">
            <a:avLst/>
          </a:prstGeom>
          <a:noFill/>
          <a:ln w="38100">
            <a:solidFill>
              <a:schemeClr val="tx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32AB5289-E604-BC12-3F44-262DCCD63CAC}"/>
              </a:ext>
            </a:extLst>
          </p:cNvPr>
          <p:cNvSpPr/>
          <p:nvPr/>
        </p:nvSpPr>
        <p:spPr>
          <a:xfrm>
            <a:off x="7703793" y="2606843"/>
            <a:ext cx="2340864" cy="206654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66B05B-BB53-3AC2-AF36-24A5EFADCBB9}"/>
              </a:ext>
            </a:extLst>
          </p:cNvPr>
          <p:cNvSpPr txBox="1"/>
          <p:nvPr/>
        </p:nvSpPr>
        <p:spPr>
          <a:xfrm>
            <a:off x="8004278" y="3085639"/>
            <a:ext cx="1921305" cy="954107"/>
          </a:xfrm>
          <a:prstGeom prst="rect">
            <a:avLst/>
          </a:prstGeom>
          <a:noFill/>
        </p:spPr>
        <p:txBody>
          <a:bodyPr wrap="square" rtlCol="0">
            <a:spAutoFit/>
          </a:bodyPr>
          <a:lstStyle/>
          <a:p>
            <a:pPr algn="ctr"/>
            <a:r>
              <a:rPr lang="en-US" sz="2800" b="1">
                <a:latin typeface="Times New Roman" panose="02020603050405020304" pitchFamily="18" charset="0"/>
                <a:cs typeface="Times New Roman" panose="02020603050405020304" pitchFamily="18" charset="0"/>
              </a:rPr>
              <a:t>Tạo Dashboard</a:t>
            </a:r>
          </a:p>
        </p:txBody>
      </p:sp>
      <p:sp>
        <p:nvSpPr>
          <p:cNvPr id="13" name="Flowchart: Connector 12">
            <a:extLst>
              <a:ext uri="{FF2B5EF4-FFF2-40B4-BE49-F238E27FC236}">
                <a16:creationId xmlns:a16="http://schemas.microsoft.com/office/drawing/2014/main" id="{84F82727-333A-78E6-5AD5-6C5A7E65A4C3}"/>
              </a:ext>
            </a:extLst>
          </p:cNvPr>
          <p:cNvSpPr/>
          <p:nvPr/>
        </p:nvSpPr>
        <p:spPr>
          <a:xfrm>
            <a:off x="5340041" y="3770659"/>
            <a:ext cx="2340864" cy="206654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4D3AC24-FBFA-4221-ABC2-901B79EE1D66}"/>
              </a:ext>
            </a:extLst>
          </p:cNvPr>
          <p:cNvSpPr txBox="1"/>
          <p:nvPr/>
        </p:nvSpPr>
        <p:spPr>
          <a:xfrm>
            <a:off x="5520662" y="4326877"/>
            <a:ext cx="1921305" cy="954107"/>
          </a:xfrm>
          <a:prstGeom prst="rect">
            <a:avLst/>
          </a:prstGeom>
          <a:noFill/>
        </p:spPr>
        <p:txBody>
          <a:bodyPr wrap="square" rtlCol="0">
            <a:spAutoFit/>
          </a:bodyPr>
          <a:lstStyle/>
          <a:p>
            <a:pPr algn="ctr"/>
            <a:r>
              <a:rPr lang="en-US" sz="2800" b="1">
                <a:latin typeface="Times New Roman" panose="02020603050405020304" pitchFamily="18" charset="0"/>
                <a:cs typeface="Times New Roman" panose="02020603050405020304" pitchFamily="18" charset="0"/>
              </a:rPr>
              <a:t>Cộng tác và chia sẻ</a:t>
            </a:r>
          </a:p>
        </p:txBody>
      </p:sp>
      <p:sp>
        <p:nvSpPr>
          <p:cNvPr id="15" name="Flowchart: Connector 14">
            <a:extLst>
              <a:ext uri="{FF2B5EF4-FFF2-40B4-BE49-F238E27FC236}">
                <a16:creationId xmlns:a16="http://schemas.microsoft.com/office/drawing/2014/main" id="{8E455E8C-E4EE-94C7-2ECE-C83FE129BE87}"/>
              </a:ext>
            </a:extLst>
          </p:cNvPr>
          <p:cNvSpPr/>
          <p:nvPr/>
        </p:nvSpPr>
        <p:spPr>
          <a:xfrm>
            <a:off x="5294752" y="6470063"/>
            <a:ext cx="2340864" cy="206654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3294D13-4A02-76ED-2601-6A40C8B083D4}"/>
              </a:ext>
            </a:extLst>
          </p:cNvPr>
          <p:cNvSpPr txBox="1"/>
          <p:nvPr/>
        </p:nvSpPr>
        <p:spPr>
          <a:xfrm>
            <a:off x="5575710" y="6834077"/>
            <a:ext cx="1921305" cy="1384995"/>
          </a:xfrm>
          <a:prstGeom prst="rect">
            <a:avLst/>
          </a:prstGeom>
          <a:noFill/>
        </p:spPr>
        <p:txBody>
          <a:bodyPr wrap="square" rtlCol="0">
            <a:spAutoFit/>
          </a:bodyPr>
          <a:lstStyle/>
          <a:p>
            <a:pPr algn="ctr"/>
            <a:r>
              <a:rPr lang="en-US" sz="2800" b="1">
                <a:latin typeface="Times New Roman" panose="02020603050405020304" pitchFamily="18" charset="0"/>
                <a:cs typeface="Times New Roman" panose="02020603050405020304" pitchFamily="18" charset="0"/>
              </a:rPr>
              <a:t>Dữ liệu trực tuyến và lưu trữ</a:t>
            </a:r>
          </a:p>
        </p:txBody>
      </p:sp>
      <p:sp>
        <p:nvSpPr>
          <p:cNvPr id="17" name="Flowchart: Connector 16">
            <a:extLst>
              <a:ext uri="{FF2B5EF4-FFF2-40B4-BE49-F238E27FC236}">
                <a16:creationId xmlns:a16="http://schemas.microsoft.com/office/drawing/2014/main" id="{50F75576-0F5B-0840-7D09-76F18DE5C4C3}"/>
              </a:ext>
            </a:extLst>
          </p:cNvPr>
          <p:cNvSpPr/>
          <p:nvPr/>
        </p:nvSpPr>
        <p:spPr>
          <a:xfrm>
            <a:off x="10254335" y="3807415"/>
            <a:ext cx="2340864" cy="206654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39C5AE1-FB39-C3A0-60C7-8B95A073D432}"/>
              </a:ext>
            </a:extLst>
          </p:cNvPr>
          <p:cNvSpPr txBox="1"/>
          <p:nvPr/>
        </p:nvSpPr>
        <p:spPr>
          <a:xfrm>
            <a:off x="10528655" y="4326876"/>
            <a:ext cx="1921305" cy="954107"/>
          </a:xfrm>
          <a:prstGeom prst="rect">
            <a:avLst/>
          </a:prstGeom>
          <a:noFill/>
        </p:spPr>
        <p:txBody>
          <a:bodyPr wrap="square" rtlCol="0">
            <a:spAutoFit/>
          </a:bodyPr>
          <a:lstStyle/>
          <a:p>
            <a:pPr algn="ctr"/>
            <a:r>
              <a:rPr lang="en-US" sz="2800" b="1">
                <a:latin typeface="Times New Roman" panose="02020603050405020304" pitchFamily="18" charset="0"/>
                <a:cs typeface="Times New Roman" panose="02020603050405020304" pitchFamily="18" charset="0"/>
              </a:rPr>
              <a:t>Trực quan hóa dữ liệu</a:t>
            </a:r>
          </a:p>
        </p:txBody>
      </p:sp>
      <p:sp>
        <p:nvSpPr>
          <p:cNvPr id="19" name="Flowchart: Connector 18">
            <a:extLst>
              <a:ext uri="{FF2B5EF4-FFF2-40B4-BE49-F238E27FC236}">
                <a16:creationId xmlns:a16="http://schemas.microsoft.com/office/drawing/2014/main" id="{E872DFB3-2CA9-C8D3-267E-86E9D42886A6}"/>
              </a:ext>
            </a:extLst>
          </p:cNvPr>
          <p:cNvSpPr/>
          <p:nvPr/>
        </p:nvSpPr>
        <p:spPr>
          <a:xfrm>
            <a:off x="7958530" y="7727512"/>
            <a:ext cx="2341553" cy="2065689"/>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252B8E7-48D5-1EFB-F400-C4F192621968}"/>
              </a:ext>
            </a:extLst>
          </p:cNvPr>
          <p:cNvSpPr txBox="1"/>
          <p:nvPr/>
        </p:nvSpPr>
        <p:spPr>
          <a:xfrm>
            <a:off x="8190380" y="7977319"/>
            <a:ext cx="1921305" cy="1815882"/>
          </a:xfrm>
          <a:prstGeom prst="rect">
            <a:avLst/>
          </a:prstGeom>
          <a:noFill/>
        </p:spPr>
        <p:txBody>
          <a:bodyPr wrap="square" rtlCol="0">
            <a:spAutoFit/>
          </a:bodyPr>
          <a:lstStyle/>
          <a:p>
            <a:pPr algn="ctr"/>
            <a:r>
              <a:rPr lang="en-US" sz="2800" b="1">
                <a:latin typeface="Times New Roman" panose="02020603050405020304" pitchFamily="18" charset="0"/>
                <a:cs typeface="Times New Roman" panose="02020603050405020304" pitchFamily="18" charset="0"/>
              </a:rPr>
              <a:t>Tùy chọn sử dụng nguồn dữ liệu</a:t>
            </a:r>
          </a:p>
        </p:txBody>
      </p:sp>
      <p:sp>
        <p:nvSpPr>
          <p:cNvPr id="21" name="Flowchart: Connector 20">
            <a:extLst>
              <a:ext uri="{FF2B5EF4-FFF2-40B4-BE49-F238E27FC236}">
                <a16:creationId xmlns:a16="http://schemas.microsoft.com/office/drawing/2014/main" id="{2C049995-60AD-7665-E07D-A2E7F50E2AAC}"/>
              </a:ext>
            </a:extLst>
          </p:cNvPr>
          <p:cNvSpPr/>
          <p:nvPr/>
        </p:nvSpPr>
        <p:spPr>
          <a:xfrm>
            <a:off x="10392560" y="6393420"/>
            <a:ext cx="2340864" cy="2066544"/>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842DF07-F612-5294-3649-412F71B74964}"/>
              </a:ext>
            </a:extLst>
          </p:cNvPr>
          <p:cNvSpPr txBox="1"/>
          <p:nvPr/>
        </p:nvSpPr>
        <p:spPr>
          <a:xfrm>
            <a:off x="10666880" y="6912881"/>
            <a:ext cx="1921305" cy="954107"/>
          </a:xfrm>
          <a:prstGeom prst="rect">
            <a:avLst/>
          </a:prstGeom>
          <a:noFill/>
        </p:spPr>
        <p:txBody>
          <a:bodyPr wrap="square" rtlCol="0">
            <a:spAutoFit/>
          </a:bodyPr>
          <a:lstStyle/>
          <a:p>
            <a:pPr algn="ctr"/>
            <a:r>
              <a:rPr lang="en-US" sz="2800" b="1">
                <a:latin typeface="Times New Roman" panose="02020603050405020304" pitchFamily="18" charset="0"/>
                <a:cs typeface="Times New Roman" panose="02020603050405020304" pitchFamily="18" charset="0"/>
              </a:rPr>
              <a:t>Bảo mật mạnh mẽ</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extBox 2"/>
          <p:cNvSpPr txBox="1"/>
          <p:nvPr/>
        </p:nvSpPr>
        <p:spPr>
          <a:xfrm>
            <a:off x="752475" y="386898"/>
            <a:ext cx="16783050" cy="1154162"/>
          </a:xfrm>
          <a:prstGeom prst="rect">
            <a:avLst/>
          </a:prstGeom>
        </p:spPr>
        <p:txBody>
          <a:bodyPr wrap="square" lIns="0" tIns="0" rIns="0" bIns="0" rtlCol="0" anchor="t">
            <a:spAutoFit/>
          </a:bodyPr>
          <a:lstStyle/>
          <a:p>
            <a:pPr marL="0" lvl="1" indent="0" algn="ctr">
              <a:lnSpc>
                <a:spcPts val="9037"/>
              </a:lnSpc>
            </a:pPr>
            <a:r>
              <a:rPr lang="en-US" sz="8000" spc="-461">
                <a:latin typeface="Times New Roman" panose="02020603050405020304" pitchFamily="18" charset="0"/>
                <a:cs typeface="Times New Roman" panose="02020603050405020304" pitchFamily="18" charset="0"/>
              </a:rPr>
              <a:t>CHƯƠNG 2: NGHIÊN CỨU LÝ THUYẾT </a:t>
            </a:r>
          </a:p>
        </p:txBody>
      </p:sp>
      <p:sp>
        <p:nvSpPr>
          <p:cNvPr id="9" name="TextBox 9"/>
          <p:cNvSpPr txBox="1"/>
          <p:nvPr/>
        </p:nvSpPr>
        <p:spPr>
          <a:xfrm>
            <a:off x="1447800" y="1862164"/>
            <a:ext cx="16001999" cy="649601"/>
          </a:xfrm>
          <a:prstGeom prst="rect">
            <a:avLst/>
          </a:prstGeom>
        </p:spPr>
        <p:txBody>
          <a:bodyPr wrap="square" lIns="0" tIns="0" rIns="0" bIns="0" rtlCol="0" anchor="t">
            <a:spAutoFit/>
          </a:bodyPr>
          <a:lstStyle/>
          <a:p>
            <a:pPr marL="0" lvl="1" indent="0">
              <a:lnSpc>
                <a:spcPts val="4950"/>
              </a:lnSpc>
            </a:pPr>
            <a:r>
              <a:rPr lang="en-US" sz="5500" spc="-253">
                <a:solidFill>
                  <a:srgbClr val="00694C"/>
                </a:solidFill>
                <a:latin typeface="Times New Roman" panose="02020603050405020304" pitchFamily="18" charset="0"/>
                <a:cs typeface="Times New Roman" panose="02020603050405020304" pitchFamily="18" charset="0"/>
              </a:rPr>
              <a:t>3. Hàm phân tích và trực quan trong Tableau.</a:t>
            </a:r>
          </a:p>
        </p:txBody>
      </p:sp>
      <p:cxnSp>
        <p:nvCxnSpPr>
          <p:cNvPr id="14" name="Straight Connector 13">
            <a:extLst>
              <a:ext uri="{FF2B5EF4-FFF2-40B4-BE49-F238E27FC236}">
                <a16:creationId xmlns:a16="http://schemas.microsoft.com/office/drawing/2014/main" id="{35D9BBB1-0795-D836-2EAF-8A76DA743C67}"/>
              </a:ext>
            </a:extLst>
          </p:cNvPr>
          <p:cNvCxnSpPr/>
          <p:nvPr/>
        </p:nvCxnSpPr>
        <p:spPr>
          <a:xfrm>
            <a:off x="752475" y="1541060"/>
            <a:ext cx="1669732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D7F072-42CB-EB3F-25E3-F4C75F607A86}"/>
              </a:ext>
            </a:extLst>
          </p:cNvPr>
          <p:cNvSpPr txBox="1"/>
          <p:nvPr/>
        </p:nvSpPr>
        <p:spPr>
          <a:xfrm>
            <a:off x="1447800" y="3063240"/>
            <a:ext cx="15773400" cy="4401205"/>
          </a:xfrm>
          <a:prstGeom prst="rect">
            <a:avLst/>
          </a:prstGeom>
          <a:noFill/>
        </p:spPr>
        <p:txBody>
          <a:bodyPr wrap="square" rtlCol="0">
            <a:spAutoFit/>
          </a:bodyPr>
          <a:lstStyle/>
          <a:p>
            <a:pPr marL="571500" indent="-571500">
              <a:buFont typeface="Wingdings" panose="05000000000000000000" pitchFamily="2" charset="2"/>
              <a:buChar char="§"/>
            </a:pPr>
            <a:r>
              <a:rPr lang="en-US" sz="4000" b="1"/>
              <a:t> Parameter</a:t>
            </a:r>
          </a:p>
          <a:p>
            <a:pPr marL="571500" indent="-571500">
              <a:buFont typeface="Wingdings" panose="05000000000000000000" pitchFamily="2" charset="2"/>
              <a:buChar char="§"/>
            </a:pPr>
            <a:r>
              <a:rPr lang="en-US" sz="4000" b="1"/>
              <a:t> IIF</a:t>
            </a:r>
          </a:p>
          <a:p>
            <a:pPr marL="571500" indent="-571500">
              <a:buFont typeface="Wingdings" panose="05000000000000000000" pitchFamily="2" charset="2"/>
              <a:buChar char="§"/>
            </a:pPr>
            <a:r>
              <a:rPr lang="en-US" sz="4000" b="1"/>
              <a:t> IF</a:t>
            </a:r>
          </a:p>
          <a:p>
            <a:pPr marL="571500" indent="-571500">
              <a:buFont typeface="Wingdings" panose="05000000000000000000" pitchFamily="2" charset="2"/>
              <a:buChar char="§"/>
            </a:pPr>
            <a:r>
              <a:rPr lang="en-US" sz="4000" b="1"/>
              <a:t> Sort</a:t>
            </a:r>
          </a:p>
          <a:p>
            <a:pPr marL="571500" indent="-571500">
              <a:buFont typeface="Wingdings" panose="05000000000000000000" pitchFamily="2" charset="2"/>
              <a:buChar char="§"/>
            </a:pPr>
            <a:r>
              <a:rPr lang="en-US" sz="4000" b="1"/>
              <a:t> Filters</a:t>
            </a:r>
          </a:p>
          <a:p>
            <a:pPr marL="571500" indent="-571500">
              <a:buFont typeface="Wingdings" panose="05000000000000000000" pitchFamily="2" charset="2"/>
              <a:buChar char="§"/>
            </a:pPr>
            <a:r>
              <a:rPr lang="en-US" sz="4000" b="1"/>
              <a:t> Group</a:t>
            </a:r>
          </a:p>
          <a:p>
            <a:pPr marL="571500" indent="-571500">
              <a:buFont typeface="Wingdings" panose="05000000000000000000" pitchFamily="2" charset="2"/>
              <a:buChar char="§"/>
            </a:pPr>
            <a:r>
              <a:rPr lang="en-US" sz="4000" b="1"/>
              <a:t> LOD (Level of Detail)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F2BC"/>
        </a:solidFill>
        <a:effectLst/>
      </p:bgPr>
    </p:bg>
    <p:spTree>
      <p:nvGrpSpPr>
        <p:cNvPr id="1" name=""/>
        <p:cNvGrpSpPr/>
        <p:nvPr/>
      </p:nvGrpSpPr>
      <p:grpSpPr>
        <a:xfrm>
          <a:off x="0" y="0"/>
          <a:ext cx="0" cy="0"/>
          <a:chOff x="0" y="0"/>
          <a:chExt cx="0" cy="0"/>
        </a:xfrm>
      </p:grpSpPr>
      <p:sp>
        <p:nvSpPr>
          <p:cNvPr id="2" name="TextBox 2"/>
          <p:cNvSpPr txBox="1"/>
          <p:nvPr/>
        </p:nvSpPr>
        <p:spPr>
          <a:xfrm>
            <a:off x="-7620" y="295409"/>
            <a:ext cx="18288000" cy="1154162"/>
          </a:xfrm>
          <a:prstGeom prst="rect">
            <a:avLst/>
          </a:prstGeom>
        </p:spPr>
        <p:txBody>
          <a:bodyPr wrap="square" lIns="0" tIns="0" rIns="0" bIns="0" rtlCol="0" anchor="t">
            <a:spAutoFit/>
          </a:bodyPr>
          <a:lstStyle/>
          <a:p>
            <a:pPr marL="0" lvl="1" indent="0">
              <a:lnSpc>
                <a:spcPts val="9037"/>
              </a:lnSpc>
            </a:pPr>
            <a:r>
              <a:rPr lang="en-US" sz="8000" spc="-461">
                <a:solidFill>
                  <a:srgbClr val="00694C"/>
                </a:solidFill>
                <a:latin typeface="Times New Roman" panose="02020603050405020304" pitchFamily="18" charset="0"/>
                <a:cs typeface="Times New Roman" panose="02020603050405020304" pitchFamily="18" charset="0"/>
              </a:rPr>
              <a:t>CHƯƠNG 3:HIỆN THỰC HÓA NGHIÊN CỨU</a:t>
            </a:r>
          </a:p>
        </p:txBody>
      </p:sp>
      <p:sp>
        <p:nvSpPr>
          <p:cNvPr id="5" name="TextBox 4">
            <a:extLst>
              <a:ext uri="{FF2B5EF4-FFF2-40B4-BE49-F238E27FC236}">
                <a16:creationId xmlns:a16="http://schemas.microsoft.com/office/drawing/2014/main" id="{75102135-DE45-C7D2-0AEC-ED81E42C9EFE}"/>
              </a:ext>
            </a:extLst>
          </p:cNvPr>
          <p:cNvSpPr txBox="1"/>
          <p:nvPr/>
        </p:nvSpPr>
        <p:spPr>
          <a:xfrm>
            <a:off x="990600" y="1943100"/>
            <a:ext cx="16002000" cy="4555093"/>
          </a:xfrm>
          <a:prstGeom prst="rect">
            <a:avLst/>
          </a:prstGeom>
          <a:noFill/>
        </p:spPr>
        <p:txBody>
          <a:bodyPr wrap="square" rtlCol="0">
            <a:spAutoFit/>
          </a:bodyPr>
          <a:lstStyle/>
          <a:p>
            <a:r>
              <a:rPr lang="en-US" sz="5000"/>
              <a:t>Mô tả </a:t>
            </a:r>
            <a:r>
              <a:rPr lang="en-US" sz="5000">
                <a:latin typeface="Times New Roman" panose="02020603050405020304" pitchFamily="18" charset="0"/>
                <a:cs typeface="Times New Roman" panose="02020603050405020304" pitchFamily="18" charset="0"/>
              </a:rPr>
              <a:t>bài</a:t>
            </a:r>
            <a:r>
              <a:rPr lang="en-US" sz="5000"/>
              <a:t> toán</a:t>
            </a:r>
          </a:p>
          <a:p>
            <a:r>
              <a:rPr lang="en-US" sz="3500">
                <a:latin typeface="Times New Roman" panose="02020603050405020304" pitchFamily="18" charset="0"/>
                <a:cs typeface="Times New Roman" panose="02020603050405020304" pitchFamily="18" charset="0"/>
              </a:rPr>
              <a:t>Tập dữ liệu </a:t>
            </a:r>
            <a:r>
              <a:rPr lang="en-US" sz="3500" b="1">
                <a:latin typeface="Times New Roman" panose="02020603050405020304" pitchFamily="18" charset="0"/>
                <a:cs typeface="Times New Roman" panose="02020603050405020304" pitchFamily="18" charset="0"/>
              </a:rPr>
              <a:t>“sales_06_FY2020-21.csv”. </a:t>
            </a:r>
            <a:r>
              <a:rPr lang="en-US" sz="3500">
                <a:latin typeface="Times New Roman" panose="02020603050405020304" pitchFamily="18" charset="0"/>
                <a:cs typeface="Times New Roman" panose="02020603050405020304" pitchFamily="18" charset="0"/>
              </a:rPr>
              <a:t>Nó bao gồm 32 thuộc tính và 286.393 bộ dữ liệu</a:t>
            </a:r>
            <a:r>
              <a:rPr lang="en-US"/>
              <a:t>.</a:t>
            </a:r>
            <a:r>
              <a:rPr lang="en-US" sz="3500">
                <a:latin typeface="Times New Roman" panose="02020603050405020304" pitchFamily="18" charset="0"/>
                <a:cs typeface="Times New Roman" panose="02020603050405020304" pitchFamily="18" charset="0"/>
              </a:rPr>
              <a:t> </a:t>
            </a:r>
            <a:r>
              <a:rPr lang="en-US"/>
              <a:t>.</a:t>
            </a:r>
            <a:r>
              <a:rPr lang="en-US" sz="5000"/>
              <a:t> </a:t>
            </a:r>
          </a:p>
          <a:p>
            <a:r>
              <a:rPr lang="en-US" sz="3500">
                <a:latin typeface="Times New Roman" panose="02020603050405020304" pitchFamily="18" charset="0"/>
                <a:cs typeface="Times New Roman" panose="02020603050405020304" pitchFamily="18" charset="0"/>
              </a:rPr>
              <a:t>Cần xây dựng bài dựng bài toán để tính doanh thu của công ty qua từng năm, với số liệu từ tập dữ liệu </a:t>
            </a:r>
            <a:r>
              <a:rPr lang="en-US" sz="3500" b="1">
                <a:latin typeface="Times New Roman" panose="02020603050405020304" pitchFamily="18" charset="0"/>
                <a:cs typeface="Times New Roman" panose="02020603050405020304" pitchFamily="18" charset="0"/>
              </a:rPr>
              <a:t>”sales_06_FY2020-21.csv”.</a:t>
            </a:r>
          </a:p>
          <a:p>
            <a:endParaRPr lang="en-US" sz="3500">
              <a:latin typeface="Times New Roman" panose="02020603050405020304" pitchFamily="18" charset="0"/>
              <a:cs typeface="Times New Roman" panose="02020603050405020304" pitchFamily="18" charset="0"/>
            </a:endParaRPr>
          </a:p>
          <a:p>
            <a:endParaRPr lang="en-US" sz="5000"/>
          </a:p>
        </p:txBody>
      </p:sp>
      <p:cxnSp>
        <p:nvCxnSpPr>
          <p:cNvPr id="7" name="Straight Connector 6">
            <a:extLst>
              <a:ext uri="{FF2B5EF4-FFF2-40B4-BE49-F238E27FC236}">
                <a16:creationId xmlns:a16="http://schemas.microsoft.com/office/drawing/2014/main" id="{943E2CB8-E6B3-4C1C-01C5-D8A2280535A5}"/>
              </a:ext>
            </a:extLst>
          </p:cNvPr>
          <p:cNvCxnSpPr/>
          <p:nvPr/>
        </p:nvCxnSpPr>
        <p:spPr>
          <a:xfrm>
            <a:off x="784860" y="1449571"/>
            <a:ext cx="16687800"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2363</TotalTime>
  <Words>1220</Words>
  <Application>Microsoft Office PowerPoint</Application>
  <PresentationFormat>Custom</PresentationFormat>
  <Paragraphs>223</Paragraphs>
  <Slides>29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Times New Roman</vt:lpstr>
      <vt:lpstr>Arial</vt:lpstr>
      <vt:lpstr>Raleway Semi-Bold</vt:lpstr>
      <vt:lpstr>Wingdings</vt:lpstr>
      <vt:lpstr>Calibri</vt:lpstr>
      <vt:lpstr>Raleway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3: HIỆN THỰC HÓA NGHIÊN CỨU </vt:lpstr>
      <vt:lpstr>CHƯƠNG 3:HIỆN THỰC HÓA NGHIÊN CỨU </vt:lpstr>
      <vt:lpstr>CHƯƠNG 3:HIỆN THỰC HÓA NGHIÊN CỨU</vt:lpstr>
      <vt:lpstr>PowerPoint Presentation</vt:lpstr>
      <vt:lpstr>PowerPoint Presentation</vt:lpstr>
      <vt:lpstr>PowerPoint Presentation</vt:lpstr>
      <vt:lpstr>CHƯƠNG 3:HIỆN THỰC HÓA NGHIÊN CỨU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Nhan</dc:creator>
  <cp:lastModifiedBy>Nhan</cp:lastModifiedBy>
  <cp:revision>3</cp:revision>
  <dcterms:created xsi:type="dcterms:W3CDTF">2006-08-16T00:00:00Z</dcterms:created>
  <dcterms:modified xsi:type="dcterms:W3CDTF">2024-01-19T04:34:20Z</dcterms:modified>
  <dc:identifier>DAF6EBAzJa4</dc:identifier>
</cp:coreProperties>
</file>